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handoutMasterIdLst>
    <p:handoutMasterId r:id="rId33"/>
  </p:handoutMasterIdLst>
  <p:sldIdLst>
    <p:sldId id="256" r:id="rId2"/>
    <p:sldId id="277" r:id="rId3"/>
    <p:sldId id="2147481954" r:id="rId4"/>
    <p:sldId id="2147481955" r:id="rId5"/>
    <p:sldId id="2147481956" r:id="rId6"/>
    <p:sldId id="2147376002" r:id="rId7"/>
    <p:sldId id="2147375962" r:id="rId8"/>
    <p:sldId id="2147481969" r:id="rId9"/>
    <p:sldId id="2147481962" r:id="rId10"/>
    <p:sldId id="2147375961" r:id="rId11"/>
    <p:sldId id="2147375990" r:id="rId12"/>
    <p:sldId id="2147481961" r:id="rId13"/>
    <p:sldId id="2147481958" r:id="rId14"/>
    <p:sldId id="2147481960" r:id="rId15"/>
    <p:sldId id="2147481964" r:id="rId16"/>
    <p:sldId id="2147376008" r:id="rId17"/>
    <p:sldId id="2147376004" r:id="rId18"/>
    <p:sldId id="2147481959" r:id="rId19"/>
    <p:sldId id="2147376017" r:id="rId20"/>
    <p:sldId id="2147481957" r:id="rId21"/>
    <p:sldId id="2147376020" r:id="rId22"/>
    <p:sldId id="2147376021" r:id="rId23"/>
    <p:sldId id="2147376006" r:id="rId24"/>
    <p:sldId id="2147376014" r:id="rId25"/>
    <p:sldId id="2147481968" r:id="rId26"/>
    <p:sldId id="2147481967" r:id="rId27"/>
    <p:sldId id="2147376015" r:id="rId28"/>
    <p:sldId id="2147481965" r:id="rId29"/>
    <p:sldId id="2147481966" r:id="rId30"/>
    <p:sldId id="2147376003" r:id="rId31"/>
  </p:sldIdLst>
  <p:sldSz cx="12192000" cy="6858000"/>
  <p:notesSz cx="6669088" cy="9753600"/>
  <p:embeddedFontLst>
    <p:embeddedFont>
      <p:font typeface="Segoe UI" panose="020B050204020402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nelly, Angela" initials="DA" lastIdx="2" clrIdx="0">
    <p:extLst>
      <p:ext uri="{19B8F6BF-5375-455C-9EA6-DF929625EA0E}">
        <p15:presenceInfo xmlns:p15="http://schemas.microsoft.com/office/powerpoint/2012/main" userId="S-1-5-21-1061303636-3433307704-2022283209-174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5E"/>
    <a:srgbClr val="169BB2"/>
    <a:srgbClr val="2CA58D"/>
    <a:srgbClr val="8CD3DE"/>
    <a:srgbClr val="8CD8CB"/>
    <a:srgbClr val="CBB9E4"/>
    <a:srgbClr val="00335B"/>
    <a:srgbClr val="DB2B38"/>
    <a:srgbClr val="737A76"/>
    <a:srgbClr val="C7CA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95" autoAdjust="0"/>
    <p:restoredTop sz="75571" autoAdjust="0"/>
  </p:normalViewPr>
  <p:slideViewPr>
    <p:cSldViewPr snapToGrid="0" snapToObjects="1">
      <p:cViewPr>
        <p:scale>
          <a:sx n="100" d="100"/>
          <a:sy n="100" d="100"/>
        </p:scale>
        <p:origin x="-424" y="-50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86FFC9-3796-A708-1B1F-35F1324002C1}"/>
              </a:ext>
            </a:extLst>
          </p:cNvPr>
          <p:cNvSpPr>
            <a:spLocks noGrp="1"/>
          </p:cNvSpPr>
          <p:nvPr>
            <p:ph type="hdr" sz="quarter"/>
          </p:nvPr>
        </p:nvSpPr>
        <p:spPr>
          <a:xfrm>
            <a:off x="0" y="0"/>
            <a:ext cx="2889250" cy="488950"/>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332171F-DA9B-C496-5867-F3EDC7B75E61}"/>
              </a:ext>
            </a:extLst>
          </p:cNvPr>
          <p:cNvSpPr>
            <a:spLocks noGrp="1"/>
          </p:cNvSpPr>
          <p:nvPr>
            <p:ph type="dt" sz="quarter" idx="1"/>
          </p:nvPr>
        </p:nvSpPr>
        <p:spPr>
          <a:xfrm>
            <a:off x="3778250" y="0"/>
            <a:ext cx="2889250" cy="488950"/>
          </a:xfrm>
          <a:prstGeom prst="rect">
            <a:avLst/>
          </a:prstGeom>
        </p:spPr>
        <p:txBody>
          <a:bodyPr vert="horz" lIns="91440" tIns="45720" rIns="91440" bIns="45720" rtlCol="0"/>
          <a:lstStyle>
            <a:lvl1pPr algn="r">
              <a:defRPr sz="1200"/>
            </a:lvl1pPr>
          </a:lstStyle>
          <a:p>
            <a:fld id="{CC645B8C-3069-804E-9902-35838C0303BD}" type="datetimeFigureOut">
              <a:rPr lang="en-GB" smtClean="0"/>
              <a:t>11/07/2024</a:t>
            </a:fld>
            <a:endParaRPr lang="en-GB"/>
          </a:p>
        </p:txBody>
      </p:sp>
      <p:sp>
        <p:nvSpPr>
          <p:cNvPr id="4" name="Footer Placeholder 3">
            <a:extLst>
              <a:ext uri="{FF2B5EF4-FFF2-40B4-BE49-F238E27FC236}">
                <a16:creationId xmlns:a16="http://schemas.microsoft.com/office/drawing/2014/main" id="{0C336E92-8E0F-E713-9AE6-5A14F245A265}"/>
              </a:ext>
            </a:extLst>
          </p:cNvPr>
          <p:cNvSpPr>
            <a:spLocks noGrp="1"/>
          </p:cNvSpPr>
          <p:nvPr>
            <p:ph type="ftr" sz="quarter" idx="2"/>
          </p:nvPr>
        </p:nvSpPr>
        <p:spPr>
          <a:xfrm>
            <a:off x="0" y="9264650"/>
            <a:ext cx="2889250" cy="4889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B73DB42-AEE3-68AE-0BD3-3B9B2216D877}"/>
              </a:ext>
            </a:extLst>
          </p:cNvPr>
          <p:cNvSpPr>
            <a:spLocks noGrp="1"/>
          </p:cNvSpPr>
          <p:nvPr>
            <p:ph type="sldNum" sz="quarter" idx="3"/>
          </p:nvPr>
        </p:nvSpPr>
        <p:spPr>
          <a:xfrm>
            <a:off x="3778250" y="9264650"/>
            <a:ext cx="2889250" cy="488950"/>
          </a:xfrm>
          <a:prstGeom prst="rect">
            <a:avLst/>
          </a:prstGeom>
        </p:spPr>
        <p:txBody>
          <a:bodyPr vert="horz" lIns="91440" tIns="45720" rIns="91440" bIns="45720" rtlCol="0" anchor="b"/>
          <a:lstStyle>
            <a:lvl1pPr algn="r">
              <a:defRPr sz="1200"/>
            </a:lvl1pPr>
          </a:lstStyle>
          <a:p>
            <a:fld id="{212C6E21-7A42-5649-93F9-8AA494BAA445}" type="slidenum">
              <a:rPr lang="en-GB" smtClean="0"/>
              <a:t>‹#›</a:t>
            </a:fld>
            <a:endParaRPr lang="en-GB"/>
          </a:p>
        </p:txBody>
      </p:sp>
    </p:spTree>
    <p:extLst>
      <p:ext uri="{BB962C8B-B14F-4D97-AF65-F5344CB8AC3E}">
        <p14:creationId xmlns:p14="http://schemas.microsoft.com/office/powerpoint/2010/main" val="19110156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89938" cy="489374"/>
          </a:xfrm>
          <a:prstGeom prst="rect">
            <a:avLst/>
          </a:prstGeom>
        </p:spPr>
        <p:txBody>
          <a:bodyPr vert="horz" lIns="91429" tIns="45714" rIns="91429" bIns="45714"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777607" y="0"/>
            <a:ext cx="2889938" cy="489374"/>
          </a:xfrm>
          <a:prstGeom prst="rect">
            <a:avLst/>
          </a:prstGeom>
        </p:spPr>
        <p:txBody>
          <a:bodyPr vert="horz" lIns="91429" tIns="45714" rIns="91429" bIns="45714" rtlCol="0"/>
          <a:lstStyle>
            <a:lvl1pPr algn="r">
              <a:defRPr sz="1200" b="0" i="0">
                <a:latin typeface="Arial" panose="020B0604020202020204" pitchFamily="34" charset="0"/>
              </a:defRPr>
            </a:lvl1pPr>
          </a:lstStyle>
          <a:p>
            <a:fld id="{8FC4A71E-E864-4241-AB48-92564129C85C}" type="datetimeFigureOut">
              <a:rPr lang="en-US" smtClean="0"/>
              <a:pPr/>
              <a:t>7/11/2024</a:t>
            </a:fld>
            <a:endParaRPr lang="en-US" dirty="0"/>
          </a:p>
        </p:txBody>
      </p:sp>
      <p:sp>
        <p:nvSpPr>
          <p:cNvPr id="4" name="Slide Image Placeholder 3"/>
          <p:cNvSpPr>
            <a:spLocks noGrp="1" noRot="1" noChangeAspect="1"/>
          </p:cNvSpPr>
          <p:nvPr>
            <p:ph type="sldImg" idx="2"/>
          </p:nvPr>
        </p:nvSpPr>
        <p:spPr>
          <a:xfrm>
            <a:off x="407988" y="1219200"/>
            <a:ext cx="5853112" cy="3292475"/>
          </a:xfrm>
          <a:prstGeom prst="rect">
            <a:avLst/>
          </a:prstGeom>
          <a:noFill/>
          <a:ln w="12700">
            <a:solidFill>
              <a:prstClr val="black"/>
            </a:solidFill>
          </a:ln>
        </p:spPr>
        <p:txBody>
          <a:bodyPr vert="horz" lIns="91429" tIns="45714" rIns="91429" bIns="45714" rtlCol="0" anchor="ctr"/>
          <a:lstStyle/>
          <a:p>
            <a:endParaRPr lang="en-US" dirty="0"/>
          </a:p>
        </p:txBody>
      </p:sp>
      <p:sp>
        <p:nvSpPr>
          <p:cNvPr id="5" name="Notes Placeholder 4"/>
          <p:cNvSpPr>
            <a:spLocks noGrp="1"/>
          </p:cNvSpPr>
          <p:nvPr>
            <p:ph type="body" sz="quarter" idx="3"/>
          </p:nvPr>
        </p:nvSpPr>
        <p:spPr>
          <a:xfrm>
            <a:off x="666909" y="4693920"/>
            <a:ext cx="5335270" cy="3840480"/>
          </a:xfrm>
          <a:prstGeom prst="rect">
            <a:avLst/>
          </a:prstGeom>
        </p:spPr>
        <p:txBody>
          <a:bodyPr vert="horz" lIns="91429" tIns="45714" rIns="91429" bIns="4571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9264228"/>
            <a:ext cx="2889938" cy="489373"/>
          </a:xfrm>
          <a:prstGeom prst="rect">
            <a:avLst/>
          </a:prstGeom>
        </p:spPr>
        <p:txBody>
          <a:bodyPr vert="horz" lIns="91429" tIns="45714" rIns="91429" bIns="45714"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777607" y="9264228"/>
            <a:ext cx="2889938" cy="489373"/>
          </a:xfrm>
          <a:prstGeom prst="rect">
            <a:avLst/>
          </a:prstGeom>
        </p:spPr>
        <p:txBody>
          <a:bodyPr vert="horz" lIns="91429" tIns="45714" rIns="91429" bIns="45714" rtlCol="0" anchor="b"/>
          <a:lstStyle>
            <a:lvl1pPr algn="r">
              <a:defRPr sz="1200" b="0" i="0">
                <a:latin typeface="Arial" panose="020B0604020202020204" pitchFamily="34" charset="0"/>
              </a:defRPr>
            </a:lvl1pPr>
          </a:lstStyle>
          <a:p>
            <a:fld id="{46B08BC3-A6B2-2F4E-8766-A451EC4B11EC}" type="slidenum">
              <a:rPr lang="en-US" smtClean="0"/>
              <a:pPr/>
              <a:t>‹#›</a:t>
            </a:fld>
            <a:endParaRPr lang="en-US" dirty="0"/>
          </a:p>
        </p:txBody>
      </p:sp>
    </p:spTree>
    <p:extLst>
      <p:ext uri="{BB962C8B-B14F-4D97-AF65-F5344CB8AC3E}">
        <p14:creationId xmlns:p14="http://schemas.microsoft.com/office/powerpoint/2010/main" val="5697647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welcome to our second One Team themed We’re All In day. As I’m sure you’re aware by now, each WAI day has a specific theme, this month’s focus is One Team. While it’s important for us all to learn and grow during a We’re All In day, we think it’s as important to have some fun too. While we might not like to think about it too much, we spend an awful lot of time with our work colleagues, so why shouldn’t we do something a bit different, something social with people you may not usually get to spend time with. That’s why we’re all here at Clays!</a:t>
            </a:r>
          </a:p>
          <a:p>
            <a:endParaRPr lang="en-GB" dirty="0"/>
          </a:p>
          <a:p>
            <a:r>
              <a:rPr lang="en-GB" dirty="0"/>
              <a:t>We particularly want to welcome any colleagues who have travelled to get here today and we hope everyone has fun.</a:t>
            </a:r>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1</a:t>
            </a:fld>
            <a:endParaRPr lang="en-US" dirty="0"/>
          </a:p>
        </p:txBody>
      </p:sp>
    </p:spTree>
    <p:extLst>
      <p:ext uri="{BB962C8B-B14F-4D97-AF65-F5344CB8AC3E}">
        <p14:creationId xmlns:p14="http://schemas.microsoft.com/office/powerpoint/2010/main" val="732858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highlight>
                  <a:srgbClr val="FFFF00"/>
                </a:highlight>
                <a:latin typeface="Arial" panose="020B0604020202020204" pitchFamily="34" charset="0"/>
              </a:rPr>
              <a:t>And ….</a:t>
            </a:r>
          </a:p>
          <a:p>
            <a:r>
              <a:rPr lang="en-GB" sz="1800" b="0" i="0" u="none" strike="noStrike" dirty="0">
                <a:solidFill>
                  <a:srgbClr val="000000"/>
                </a:solidFill>
                <a:effectLst/>
                <a:highlight>
                  <a:srgbClr val="FFFF00"/>
                </a:highlight>
                <a:latin typeface="Arial" panose="020B0604020202020204" pitchFamily="34" charset="0"/>
              </a:rPr>
              <a:t>Denzel </a:t>
            </a:r>
            <a:r>
              <a:rPr lang="en-GB" dirty="0"/>
              <a:t>(SP)</a:t>
            </a:r>
          </a:p>
          <a:p>
            <a:r>
              <a:rPr lang="en-GB" sz="1800" b="0" i="0" u="none" strike="noStrike" dirty="0">
                <a:solidFill>
                  <a:srgbClr val="000000"/>
                </a:solidFill>
                <a:effectLst/>
                <a:highlight>
                  <a:srgbClr val="FFFF00"/>
                </a:highlight>
                <a:latin typeface="Arial" panose="020B0604020202020204" pitchFamily="34" charset="0"/>
              </a:rPr>
              <a:t>William </a:t>
            </a:r>
            <a:r>
              <a:rPr lang="en-GB" dirty="0"/>
              <a:t> (SP)</a:t>
            </a:r>
          </a:p>
          <a:p>
            <a:r>
              <a:rPr lang="en-GB" sz="1800" b="0" i="0" u="none" strike="noStrike" dirty="0">
                <a:solidFill>
                  <a:srgbClr val="000000"/>
                </a:solidFill>
                <a:effectLst/>
                <a:highlight>
                  <a:srgbClr val="FFFF00"/>
                </a:highlight>
                <a:latin typeface="Arial" panose="020B0604020202020204" pitchFamily="34" charset="0"/>
              </a:rPr>
              <a:t>Rickielle (SP)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highlight>
                  <a:srgbClr val="FFFF00"/>
                </a:highlight>
                <a:latin typeface="Arial" panose="020B0604020202020204" pitchFamily="34" charset="0"/>
              </a:rPr>
              <a:t>Aaron (GWR)</a:t>
            </a:r>
            <a:endParaRPr lang="en-GB" dirty="0"/>
          </a:p>
          <a:p>
            <a:endParaRPr lang="en-GB" dirty="0"/>
          </a:p>
          <a:p>
            <a:r>
              <a:rPr lang="en-GB" dirty="0"/>
              <a:t>Who have or will be reaching their 1-year anniversary this month.</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also have 2 colleagues who are celebrating their 3 year anniversary this month, so many congratulations to…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Iwan (SP)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Tom (Manchester)</a:t>
            </a:r>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10</a:t>
            </a:fld>
            <a:endParaRPr lang="en-US" dirty="0"/>
          </a:p>
        </p:txBody>
      </p:sp>
    </p:spTree>
    <p:extLst>
      <p:ext uri="{BB962C8B-B14F-4D97-AF65-F5344CB8AC3E}">
        <p14:creationId xmlns:p14="http://schemas.microsoft.com/office/powerpoint/2010/main" val="178506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014A-B05C-9C9D-90DB-A9BCD6408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CDD3C-829B-3A50-FB10-4275D4E27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7E535-11A0-2005-3116-8B1648818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we have half a dozen colleagues who will be celebrating working with JCDecaux for 5 years in July, so many congratulations go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Mike (SP)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Paul (GWR)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Rashawn (SP)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Olly (GWR)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Jenny (SP)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Reema (GWR)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BA72155A-5691-CE06-8FFB-2718E3A52AE7}"/>
              </a:ext>
            </a:extLst>
          </p:cNvPr>
          <p:cNvSpPr>
            <a:spLocks noGrp="1"/>
          </p:cNvSpPr>
          <p:nvPr>
            <p:ph type="sldNum" sz="quarter" idx="5"/>
          </p:nvPr>
        </p:nvSpPr>
        <p:spPr/>
        <p:txBody>
          <a:bodyPr/>
          <a:lstStyle/>
          <a:p>
            <a:fld id="{46B08BC3-A6B2-2F4E-8766-A451EC4B11EC}" type="slidenum">
              <a:rPr lang="en-US" smtClean="0"/>
              <a:pPr/>
              <a:t>11</a:t>
            </a:fld>
            <a:endParaRPr lang="en-US" dirty="0"/>
          </a:p>
        </p:txBody>
      </p:sp>
    </p:spTree>
    <p:extLst>
      <p:ext uri="{BB962C8B-B14F-4D97-AF65-F5344CB8AC3E}">
        <p14:creationId xmlns:p14="http://schemas.microsoft.com/office/powerpoint/2010/main" val="109594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014A-B05C-9C9D-90DB-A9BCD6408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CDD3C-829B-3A50-FB10-4275D4E27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7E535-11A0-2005-3116-8B1648818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lastly, we’d like to say a huge congratulations to Adam </a:t>
            </a:r>
            <a:r>
              <a:rPr lang="en-GB" dirty="0" err="1"/>
              <a:t>Zdunek</a:t>
            </a:r>
            <a:r>
              <a:rPr lang="en-GB" dirty="0"/>
              <a:t> who has been working with us as a technician in GWR for 20 years. This is a great achievement, and we really appreciate your hard work and dedication over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BA72155A-5691-CE06-8FFB-2718E3A52AE7}"/>
              </a:ext>
            </a:extLst>
          </p:cNvPr>
          <p:cNvSpPr>
            <a:spLocks noGrp="1"/>
          </p:cNvSpPr>
          <p:nvPr>
            <p:ph type="sldNum" sz="quarter" idx="5"/>
          </p:nvPr>
        </p:nvSpPr>
        <p:spPr/>
        <p:txBody>
          <a:bodyPr/>
          <a:lstStyle/>
          <a:p>
            <a:fld id="{46B08BC3-A6B2-2F4E-8766-A451EC4B11EC}" type="slidenum">
              <a:rPr lang="en-US" smtClean="0"/>
              <a:pPr/>
              <a:t>12</a:t>
            </a:fld>
            <a:endParaRPr lang="en-US" dirty="0"/>
          </a:p>
        </p:txBody>
      </p:sp>
    </p:spTree>
    <p:extLst>
      <p:ext uri="{BB962C8B-B14F-4D97-AF65-F5344CB8AC3E}">
        <p14:creationId xmlns:p14="http://schemas.microsoft.com/office/powerpoint/2010/main" val="318222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014A-B05C-9C9D-90DB-A9BCD6408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CDD3C-829B-3A50-FB10-4275D4E27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7E535-11A0-2005-3116-8B16488186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rgbClr val="333333"/>
                </a:solidFill>
                <a:effectLst/>
                <a:latin typeface="Segoe UI" panose="020B0502040204020203" pitchFamily="34" charset="0"/>
              </a:rPr>
              <a:t>We want all colleagues to feel like they can grow at JCDecaux, that’s why we invest in our people’s future through training programmes and apprenticeships. </a:t>
            </a:r>
            <a:r>
              <a:rPr lang="en-GB" sz="1800" dirty="0"/>
              <a:t>Since our last We’re All In day, we have had one colleague who has completed their apprenticeship. Many congratulations to Carly Stanley, Chief People Officer, who has passed her Coaching Professional Level 5 qualification with a distinction.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Well done Carly!!</a:t>
            </a:r>
            <a:endParaRPr lang="en-GB" dirty="0"/>
          </a:p>
        </p:txBody>
      </p:sp>
      <p:sp>
        <p:nvSpPr>
          <p:cNvPr id="4" name="Slide Number Placeholder 3">
            <a:extLst>
              <a:ext uri="{FF2B5EF4-FFF2-40B4-BE49-F238E27FC236}">
                <a16:creationId xmlns:a16="http://schemas.microsoft.com/office/drawing/2014/main" id="{BA72155A-5691-CE06-8FFB-2718E3A52AE7}"/>
              </a:ext>
            </a:extLst>
          </p:cNvPr>
          <p:cNvSpPr>
            <a:spLocks noGrp="1"/>
          </p:cNvSpPr>
          <p:nvPr>
            <p:ph type="sldNum" sz="quarter" idx="5"/>
          </p:nvPr>
        </p:nvSpPr>
        <p:spPr/>
        <p:txBody>
          <a:bodyPr/>
          <a:lstStyle/>
          <a:p>
            <a:fld id="{46B08BC3-A6B2-2F4E-8766-A451EC4B11EC}" type="slidenum">
              <a:rPr lang="en-US" smtClean="0"/>
              <a:pPr/>
              <a:t>13</a:t>
            </a:fld>
            <a:endParaRPr lang="en-US" dirty="0"/>
          </a:p>
        </p:txBody>
      </p:sp>
    </p:spTree>
    <p:extLst>
      <p:ext uri="{BB962C8B-B14F-4D97-AF65-F5344CB8AC3E}">
        <p14:creationId xmlns:p14="http://schemas.microsoft.com/office/powerpoint/2010/main" val="208266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 UI" panose="020B0502040204020203" pitchFamily="34" charset="0"/>
              </a:rPr>
              <a:t>We have many internal and external courses available for you all to sign up to via Workday Learning and the first module of the Leadership Development Programme is starting soon, on the 25</a:t>
            </a:r>
            <a:r>
              <a:rPr lang="en-GB" b="0" i="0" baseline="30000" dirty="0">
                <a:solidFill>
                  <a:srgbClr val="333333"/>
                </a:solidFill>
                <a:effectLst/>
                <a:latin typeface="Segoe UI" panose="020B0502040204020203" pitchFamily="34" charset="0"/>
              </a:rPr>
              <a:t>th</a:t>
            </a:r>
            <a:r>
              <a:rPr lang="en-GB" b="0" i="0" dirty="0">
                <a:solidFill>
                  <a:srgbClr val="333333"/>
                </a:solidFill>
                <a:effectLst/>
                <a:latin typeface="Segoe UI" panose="020B0502040204020203" pitchFamily="34" charset="0"/>
              </a:rPr>
              <a:t> July. This programme spans over 5 modules and equips leaders with the skills and knowledge needed to carry out increasingly complex roles in today’s changing world. There are currently 5-6 spaces available in the next cohort launch, so if you are interested in signing up, please scan the QR code or search for The Leadership Development Programme on Workday Learning. If you have any questions about this course or any others on Workday Learning, please reach out to the People Team.</a:t>
            </a:r>
          </a:p>
          <a:p>
            <a:endParaRPr lang="en-GB" dirty="0"/>
          </a:p>
          <a:p>
            <a:br>
              <a:rPr lang="en-GB" dirty="0"/>
            </a:br>
            <a:endParaRPr lang="en-GB"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14</a:t>
            </a:fld>
            <a:endParaRPr lang="en-US" dirty="0"/>
          </a:p>
        </p:txBody>
      </p:sp>
    </p:spTree>
    <p:extLst>
      <p:ext uri="{BB962C8B-B14F-4D97-AF65-F5344CB8AC3E}">
        <p14:creationId xmlns:p14="http://schemas.microsoft.com/office/powerpoint/2010/main" val="171667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15</a:t>
            </a:fld>
            <a:endParaRPr lang="en-US" dirty="0"/>
          </a:p>
        </p:txBody>
      </p:sp>
    </p:spTree>
    <p:extLst>
      <p:ext uri="{BB962C8B-B14F-4D97-AF65-F5344CB8AC3E}">
        <p14:creationId xmlns:p14="http://schemas.microsoft.com/office/powerpoint/2010/main" val="3822690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Private Healthcare partner, Vitality are hosting various lunchtime talks, webinars and wellbeing classes throughout July. These sessions aim to enhance your wellbeing by providing you with expert knowledge. This month they cover how to exercise smarter with busy schedules, how to prevent aches and pains through movement, and the dos and don’ts for a health summer. There is also an online yoga flow class which takes place monthly.</a:t>
            </a:r>
          </a:p>
          <a:p>
            <a:endParaRPr lang="en-GB" dirty="0"/>
          </a:p>
          <a:p>
            <a:r>
              <a:rPr lang="en-GB" dirty="0"/>
              <a:t>If you are interested in joining any of these sessions from Vitality, you will need to register online through your member portal. If you cannot attend a session and would like to have a recap, Vitality do post recordings shortly after the live webinars.</a:t>
            </a:r>
          </a:p>
        </p:txBody>
      </p:sp>
      <p:sp>
        <p:nvSpPr>
          <p:cNvPr id="4" name="Slide Number Placeholder 3"/>
          <p:cNvSpPr>
            <a:spLocks noGrp="1"/>
          </p:cNvSpPr>
          <p:nvPr>
            <p:ph type="sldNum" sz="quarter" idx="5"/>
          </p:nvPr>
        </p:nvSpPr>
        <p:spPr/>
        <p:txBody>
          <a:bodyPr/>
          <a:lstStyle/>
          <a:p>
            <a:fld id="{46B08BC3-A6B2-2F4E-8766-A451EC4B11EC}" type="slidenum">
              <a:rPr lang="en-US" smtClean="0"/>
              <a:pPr/>
              <a:t>16</a:t>
            </a:fld>
            <a:endParaRPr lang="en-US" dirty="0"/>
          </a:p>
        </p:txBody>
      </p:sp>
    </p:spTree>
    <p:extLst>
      <p:ext uri="{BB962C8B-B14F-4D97-AF65-F5344CB8AC3E}">
        <p14:creationId xmlns:p14="http://schemas.microsoft.com/office/powerpoint/2010/main" val="3643075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our last We’re All In day in June, we have hosted many events, both internally and externally, from fundraisers to bingos and more. Here is a quick recap of what we have been up to…</a:t>
            </a:r>
          </a:p>
          <a:p>
            <a:pPr marL="0" indent="0">
              <a:buFontTx/>
              <a:buNone/>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17</a:t>
            </a:fld>
            <a:endParaRPr lang="en-US" dirty="0"/>
          </a:p>
        </p:txBody>
      </p:sp>
    </p:spTree>
    <p:extLst>
      <p:ext uri="{BB962C8B-B14F-4D97-AF65-F5344CB8AC3E}">
        <p14:creationId xmlns:p14="http://schemas.microsoft.com/office/powerpoint/2010/main" val="322377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Long Service Awards took place on Wednesday, 12 June this year, celebrating colleagues who have hit big milestones at JCDecaux UK. It was a great opportunity to socialise with other colleagues, board members and Jean-Francois. It was fantastic to recognise these individuals for their hard work and commitment, let’s give them a round of applause as I can see some of them here with us today.</a:t>
            </a:r>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18</a:t>
            </a:fld>
            <a:endParaRPr lang="en-US" dirty="0"/>
          </a:p>
        </p:txBody>
      </p:sp>
    </p:spTree>
    <p:extLst>
      <p:ext uri="{BB962C8B-B14F-4D97-AF65-F5344CB8AC3E}">
        <p14:creationId xmlns:p14="http://schemas.microsoft.com/office/powerpoint/2010/main" val="320301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Two industry events also occurred recently;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One was our own Summer Series: Location Matters event in Southbank. At this event we shared our latest location research finding which </a:t>
            </a:r>
            <a:r>
              <a:rPr lang="en-GB" b="0" i="0" dirty="0">
                <a:effectLst/>
                <a:highlight>
                  <a:srgbClr val="FFFFFF"/>
                </a:highlight>
                <a:latin typeface="-apple-system"/>
              </a:rPr>
              <a:t>are helping to prove the true value of Out-of-Home and celebrated the amazing work we have done with our customers and partners over the last year. It was wonderful to see so many of our partners and friends celebrate OOH with us and we’re excited for what’s to come in the future. Well done to all who made this event such a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highlight>
                <a:srgbClr val="FFFFFF"/>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highlight>
                <a:srgbClr val="FFFFFF"/>
              </a:highlight>
              <a:latin typeface="-apple-system"/>
            </a:endParaRPr>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19</a:t>
            </a:fld>
            <a:endParaRPr lang="en-US" dirty="0"/>
          </a:p>
        </p:txBody>
      </p:sp>
    </p:spTree>
    <p:extLst>
      <p:ext uri="{BB962C8B-B14F-4D97-AF65-F5344CB8AC3E}">
        <p14:creationId xmlns:p14="http://schemas.microsoft.com/office/powerpoint/2010/main" val="48943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dirty="0">
                <a:solidFill>
                  <a:srgbClr val="002060"/>
                </a:solidFill>
              </a:rPr>
              <a:t>You should all be aware of our 2024 objectives by now, but for a reminder and to those who are new and haven’t seen them yet… </a:t>
            </a:r>
          </a:p>
          <a:p>
            <a:pPr marL="0" indent="0">
              <a:buNone/>
            </a:pPr>
            <a:endParaRPr lang="en-GB" sz="1200" b="0" dirty="0">
              <a:solidFill>
                <a:srgbClr val="002060"/>
              </a:solidFill>
            </a:endParaRPr>
          </a:p>
          <a:p>
            <a:pPr marL="0" indent="0">
              <a:buNone/>
            </a:pPr>
            <a:r>
              <a:rPr lang="en-GB" sz="1200" b="0" dirty="0">
                <a:solidFill>
                  <a:srgbClr val="002060"/>
                </a:solidFill>
              </a:rPr>
              <a:t>We have 9 key objectives for 2024 and they are as follows:</a:t>
            </a:r>
          </a:p>
          <a:p>
            <a:pPr marL="0" indent="0">
              <a:buNone/>
            </a:pPr>
            <a:endParaRPr lang="en-GB" sz="1200" b="0" dirty="0">
              <a:solidFill>
                <a:srgbClr val="002060"/>
              </a:solidFill>
            </a:endParaRPr>
          </a:p>
          <a:p>
            <a:pPr marL="0" indent="0">
              <a:buNone/>
            </a:pPr>
            <a:r>
              <a:rPr lang="en-GB" sz="1200" b="0" dirty="0">
                <a:solidFill>
                  <a:srgbClr val="002060"/>
                </a:solidFill>
              </a:rPr>
              <a:t>1. To retain TFL Bus shelter estate</a:t>
            </a:r>
          </a:p>
          <a:p>
            <a:pPr marL="342900" indent="-342900">
              <a:buAutoNum type="arabicPeriod"/>
            </a:pPr>
            <a:endParaRPr lang="en-GB" sz="1200" b="0" dirty="0">
              <a:solidFill>
                <a:srgbClr val="002060"/>
              </a:solidFill>
            </a:endParaRPr>
          </a:p>
          <a:p>
            <a:pPr marL="0" indent="0">
              <a:buNone/>
            </a:pPr>
            <a:r>
              <a:rPr lang="en-GB" sz="1200" b="0" dirty="0">
                <a:solidFill>
                  <a:srgbClr val="002060"/>
                </a:solidFill>
              </a:rPr>
              <a:t>2. To win LUL estate at a sustainable level and begin mobilisation</a:t>
            </a:r>
          </a:p>
          <a:p>
            <a:pPr marL="0" indent="0">
              <a:buFontTx/>
              <a:buNone/>
            </a:pPr>
            <a:endParaRPr lang="en-GB" sz="1200" b="0" dirty="0">
              <a:solidFill>
                <a:srgbClr val="002060"/>
              </a:solidFill>
            </a:endParaRPr>
          </a:p>
          <a:p>
            <a:pPr marL="0" indent="0">
              <a:buFontTx/>
              <a:buNone/>
            </a:pPr>
            <a:r>
              <a:rPr lang="en-GB" sz="1200" b="0" dirty="0">
                <a:solidFill>
                  <a:srgbClr val="002060"/>
                </a:solidFill>
              </a:rPr>
              <a:t>3. To have a topline Media Revenue Figure of 330m+</a:t>
            </a:r>
          </a:p>
          <a:p>
            <a:pPr marL="0" indent="0">
              <a:buNone/>
            </a:pPr>
            <a:endParaRPr lang="en-GB" sz="1200" b="0" dirty="0">
              <a:solidFill>
                <a:srgbClr val="002060"/>
              </a:solidFill>
            </a:endParaRPr>
          </a:p>
          <a:p>
            <a:pPr marL="0" indent="0">
              <a:buNone/>
            </a:pPr>
            <a:r>
              <a:rPr lang="en-GB" sz="1200" b="0" dirty="0">
                <a:solidFill>
                  <a:srgbClr val="002060"/>
                </a:solidFill>
              </a:rPr>
              <a:t>4. Growth in Programmatic to over 25m</a:t>
            </a:r>
          </a:p>
          <a:p>
            <a:pPr marL="342900" indent="-342900">
              <a:buAutoNum type="arabicPeriod"/>
            </a:pPr>
            <a:endParaRPr lang="en-GB" sz="1200" b="1" dirty="0">
              <a:solidFill>
                <a:srgbClr val="002060"/>
              </a:solidFill>
            </a:endParaRPr>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2</a:t>
            </a:fld>
            <a:endParaRPr lang="en-US" dirty="0"/>
          </a:p>
        </p:txBody>
      </p:sp>
    </p:spTree>
    <p:extLst>
      <p:ext uri="{BB962C8B-B14F-4D97-AF65-F5344CB8AC3E}">
        <p14:creationId xmlns:p14="http://schemas.microsoft.com/office/powerpoint/2010/main" val="608422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highlight>
                  <a:srgbClr val="FFFFFF"/>
                </a:highlight>
                <a:latin typeface="-apple-system"/>
              </a:rPr>
              <a:t>The second was Mad Fest, London’s new marketplace where marketing, advertising and disruptive tech leaders came together to fix industry issues and pitch ideas. Our very own Director of Data and Insight, Chris Felton, presented an insightful session on how you can use Attention data to make a big impact. He shined a light on the Attention! London Calling study created by Lumen Research, TFL and JCDecaux which links the time spent at bus shelters and the amount of attention on the screen. The study shows that the time spent looking at bus shelter screens is a lot higher than that of other types of media and that three-quarters of people who were exposed to a brand twice at a bus shelter screen recalled that brand. Chris Felton also revealed why bus shelters should be included on any omnichannel plan that’s designed to target attention metrics in 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highlight>
                <a:srgbClr val="FFFFFF"/>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highlight>
                  <a:srgbClr val="FFFFFF"/>
                </a:highlight>
                <a:latin typeface="-apple-system"/>
              </a:rPr>
              <a:t>You can read the full article on the study in The Media Leader and find more information on Mad Fest on our social channels. </a:t>
            </a:r>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20</a:t>
            </a:fld>
            <a:endParaRPr lang="en-US" dirty="0"/>
          </a:p>
        </p:txBody>
      </p:sp>
    </p:spTree>
    <p:extLst>
      <p:ext uri="{BB962C8B-B14F-4D97-AF65-F5344CB8AC3E}">
        <p14:creationId xmlns:p14="http://schemas.microsoft.com/office/powerpoint/2010/main" val="4169038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Last Thursday, a group of colleagues took on the Lake District Challenge in aid of the British Heart Foundation, honouring the memory of our late friend and colleague, Rob Wadsworth.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Colleagues got to choose how many peaks they wanted to take on and it was a physical and mental test for all involved. A massive congratulations to everybody who took part . As you can see, we got together as One Team to showcase the occasion on our screens across Manchester and near to GWR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We’d like to thank those who have donated and shown support. We have raised over £10,000 so far which is an amazing achievement.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If you would like to support the group and the British Heart Foundation, the One Team JustGiving Page is still live and every contribution, no matter how small, makes a huge difference to allow the BHF to continue their life-saving work. You can find the link to the page on Bee and in previous email 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21</a:t>
            </a:fld>
            <a:endParaRPr lang="en-US" dirty="0"/>
          </a:p>
        </p:txBody>
      </p:sp>
    </p:spTree>
    <p:extLst>
      <p:ext uri="{BB962C8B-B14F-4D97-AF65-F5344CB8AC3E}">
        <p14:creationId xmlns:p14="http://schemas.microsoft.com/office/powerpoint/2010/main" val="2845075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At the beginning of the month, One Team hosted a tea tasting and cake sale in aid of the Cleft Lip and Palate Association (CLAPA). A charity close the heart of our own colleague, Amritpal </a:t>
            </a:r>
            <a:r>
              <a:rPr lang="en-GB" b="0" dirty="0" err="1"/>
              <a:t>Mongia</a:t>
            </a:r>
            <a:r>
              <a:rPr lang="en-GB" b="0" dirty="0"/>
              <a:t>, whose son was born with a cleft in 2023. CLAPA was a beacon of hope and support for his family and together, through this charity fundraising event, One Team have raised over £250 for CLAPA.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If you would like to find out more about CLAPA, watch a heartfelt video on Amritpal’s story or would like to donate to the charity, please head on to Bee.</a:t>
            </a:r>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22</a:t>
            </a:fld>
            <a:endParaRPr lang="en-US" dirty="0"/>
          </a:p>
        </p:txBody>
      </p:sp>
    </p:spTree>
    <p:extLst>
      <p:ext uri="{BB962C8B-B14F-4D97-AF65-F5344CB8AC3E}">
        <p14:creationId xmlns:p14="http://schemas.microsoft.com/office/powerpoint/2010/main" val="3760072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23</a:t>
            </a:fld>
            <a:endParaRPr lang="en-US" dirty="0"/>
          </a:p>
        </p:txBody>
      </p:sp>
    </p:spTree>
    <p:extLst>
      <p:ext uri="{BB962C8B-B14F-4D97-AF65-F5344CB8AC3E}">
        <p14:creationId xmlns:p14="http://schemas.microsoft.com/office/powerpoint/2010/main" val="2109645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r>
              <a:rPr lang="en-GB" sz="1800" i="0" dirty="0">
                <a:effectLst/>
                <a:latin typeface="Aptos" panose="020B0004020202020204" pitchFamily="34" charset="0"/>
                <a:ea typeface="Aptos" panose="020B0004020202020204" pitchFamily="34" charset="0"/>
                <a:cs typeface="Aptos" panose="020B0004020202020204" pitchFamily="34" charset="0"/>
              </a:rPr>
              <a:t>June was our biggest ever programmatic month, with an incredible £2.1m revenue performance which was +74% on the same month last year. Some of our biggest clients were Boots, Ovo</a:t>
            </a:r>
            <a:r>
              <a:rPr lang="en-GB" sz="1800" i="0">
                <a:effectLst/>
                <a:latin typeface="Aptos" panose="020B0004020202020204" pitchFamily="34" charset="0"/>
                <a:ea typeface="Aptos" panose="020B0004020202020204" pitchFamily="34" charset="0"/>
                <a:cs typeface="Aptos" panose="020B0004020202020204" pitchFamily="34" charset="0"/>
              </a:rPr>
              <a:t>, Morrisons</a:t>
            </a:r>
            <a:r>
              <a:rPr lang="en-GB" sz="1800" i="0" dirty="0">
                <a:effectLst/>
                <a:latin typeface="Aptos" panose="020B0004020202020204" pitchFamily="34" charset="0"/>
                <a:ea typeface="Aptos" panose="020B0004020202020204" pitchFamily="34" charset="0"/>
                <a:cs typeface="Aptos" panose="020B0004020202020204" pitchFamily="34" charset="0"/>
              </a:rPr>
              <a:t>, TUI, EDF Energy, Flutter and Jet2Holidays to name just a few. This means we have ended Q2 with just shy of £8m revenue in the books. So far this year we’ve averaged about £1.3m of revenue in any given month, so to have exceed £2m of revenue in June is an incredible milestone that we should be very proud of. However we can’t rest on our laurels, because it is a performance we’ll need to replicate over the second half in order to continue strong pacing towards our revised £20.9m target. </a:t>
            </a:r>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24</a:t>
            </a:fld>
            <a:endParaRPr lang="en-US" dirty="0"/>
          </a:p>
        </p:txBody>
      </p:sp>
    </p:spTree>
    <p:extLst>
      <p:ext uri="{BB962C8B-B14F-4D97-AF65-F5344CB8AC3E}">
        <p14:creationId xmlns:p14="http://schemas.microsoft.com/office/powerpoint/2010/main" val="1526550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We’re thrilled to share that JCDecaux UK has been awarded our 20</a:t>
            </a:r>
            <a:r>
              <a:rPr lang="en-GB" b="0" baseline="30000" dirty="0"/>
              <a:t>th</a:t>
            </a:r>
            <a:r>
              <a:rPr lang="en-GB" b="0" dirty="0"/>
              <a:t> consecutive Order of Distinction from the Royal Society for the Prevention of Accidents. This milestone not only reflects our steadfast commitment to health and safety but also highlights two decades of continuous excellence and dedication to creating a safe working environment for everyone. It is a monumental feat that only few companies can claim. We’d like to congratulate everyone in the health and safety team on this remarkable accomplishment.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25</a:t>
            </a:fld>
            <a:endParaRPr lang="en-US" dirty="0"/>
          </a:p>
        </p:txBody>
      </p:sp>
    </p:spTree>
    <p:extLst>
      <p:ext uri="{BB962C8B-B14F-4D97-AF65-F5344CB8AC3E}">
        <p14:creationId xmlns:p14="http://schemas.microsoft.com/office/powerpoint/2010/main" val="338941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JCDecaux Spain received 6 awards at the recent Cannes Lions with its ground-breaking campaign, ‘Meet Marina Prieto”. This innovative campaign created by DAVID Madrid, highlights genuine everyday moments in the life of a 100-year-old Galician woman, sharing photos of her and her family on Instagram throughout the Madrid Metro. The scenes including Marina celebrating her birthday and taking a nap generated huge curiosity and a buzz on social networks, people were even captured taking selfies with the posters. The campaign generated more than 400,000 impressions in just one week and achieved interactions with 92,000 unique accounts in one month, showcasing the transformative power of OOH media. </a:t>
            </a:r>
            <a:r>
              <a:rPr lang="en-GB" b="0" i="0" dirty="0">
                <a:solidFill>
                  <a:srgbClr val="333333"/>
                </a:solidFill>
                <a:effectLst/>
                <a:highlight>
                  <a:srgbClr val="FFFFFF"/>
                </a:highlight>
                <a:latin typeface="Segoe UI" panose="020B0502040204020203" pitchFamily="34" charset="0"/>
              </a:rPr>
              <a:t>'Meet Marina Prieto' was awarded in multiple categories, winning a Gold Lion in Outdoor, a Bronze Lion in Creative B2B, and a Silver Lion and a Bronze Lion in Social &amp; Influencer.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33333"/>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highlight>
                  <a:srgbClr val="FFFFFF"/>
                </a:highlight>
                <a:latin typeface="Segoe UI" panose="020B0502040204020203" pitchFamily="34" charset="0"/>
              </a:rPr>
              <a:t>You can read more about the campaign on Bee.</a:t>
            </a:r>
            <a:endParaRPr lang="en-GB" b="0"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26</a:t>
            </a:fld>
            <a:endParaRPr lang="en-US" dirty="0"/>
          </a:p>
        </p:txBody>
      </p:sp>
    </p:spTree>
    <p:extLst>
      <p:ext uri="{BB962C8B-B14F-4D97-AF65-F5344CB8AC3E}">
        <p14:creationId xmlns:p14="http://schemas.microsoft.com/office/powerpoint/2010/main" val="367628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section of today’s Spotlight focuses on some key socials which have been shared onto our channels since the last We’re All In day.</a:t>
            </a:r>
          </a:p>
        </p:txBody>
      </p:sp>
      <p:sp>
        <p:nvSpPr>
          <p:cNvPr id="4" name="Slide Number Placeholder 3"/>
          <p:cNvSpPr>
            <a:spLocks noGrp="1"/>
          </p:cNvSpPr>
          <p:nvPr>
            <p:ph type="sldNum" sz="quarter" idx="5"/>
          </p:nvPr>
        </p:nvSpPr>
        <p:spPr/>
        <p:txBody>
          <a:bodyPr/>
          <a:lstStyle/>
          <a:p>
            <a:fld id="{46B08BC3-A6B2-2F4E-8766-A451EC4B11EC}" type="slidenum">
              <a:rPr lang="en-US" smtClean="0"/>
              <a:pPr/>
              <a:t>27</a:t>
            </a:fld>
            <a:endParaRPr lang="en-US" dirty="0"/>
          </a:p>
        </p:txBody>
      </p:sp>
    </p:spTree>
    <p:extLst>
      <p:ext uri="{BB962C8B-B14F-4D97-AF65-F5344CB8AC3E}">
        <p14:creationId xmlns:p14="http://schemas.microsoft.com/office/powerpoint/2010/main" val="1789043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previously touched on when mentioning Mad Fest, these screen grabs show our article in the Media Leader and our own social post highlighting the Attention! London Calling study carried out by JCDecaux, Lumen Research and TFL. This study reveals the link between the time spent in a bus shelter and the amount of attention a screen – with the headline finding that screens inside bus shelters generate an average 4.4 seconds of attention, ahead of other digital channels including social media.</a:t>
            </a:r>
            <a:endParaRPr lang="en-GB" b="0"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28</a:t>
            </a:fld>
            <a:endParaRPr lang="en-US" dirty="0"/>
          </a:p>
        </p:txBody>
      </p:sp>
    </p:spTree>
    <p:extLst>
      <p:ext uri="{BB962C8B-B14F-4D97-AF65-F5344CB8AC3E}">
        <p14:creationId xmlns:p14="http://schemas.microsoft.com/office/powerpoint/2010/main" val="3559186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F320-CA79-AB5E-1605-562D25CB0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F808-42D2-3E0B-8304-3F2A3F903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3EE4D-E17F-3F18-A68F-68731E2F0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Lastly, before we hand over to your games masters for the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We’d like to share a social post written by Kuda, one of our industrial placement students, who spent 9 months working across Partnerships and Development, Operations, and Sales. On his social platform he shares fond memories of his experience, going into detail about what he learned from colleagues and expresses how he particularly enjoyed working in the Operations team in Greater Manchester . Here, he recalls the most important lesson learned was in fact outside the office, where he and his shift partner would support and push each other through the dark 3am winter shifts.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lovely read, so head on to our LinkedIn page to see the full story.</a:t>
            </a:r>
            <a:endParaRPr lang="en-GB" b="0" dirty="0"/>
          </a:p>
        </p:txBody>
      </p:sp>
      <p:sp>
        <p:nvSpPr>
          <p:cNvPr id="4" name="Slide Number Placeholder 3">
            <a:extLst>
              <a:ext uri="{FF2B5EF4-FFF2-40B4-BE49-F238E27FC236}">
                <a16:creationId xmlns:a16="http://schemas.microsoft.com/office/drawing/2014/main" id="{6A8690EF-D4D3-FE18-D03E-C2BDF9F8F4A6}"/>
              </a:ext>
            </a:extLst>
          </p:cNvPr>
          <p:cNvSpPr>
            <a:spLocks noGrp="1"/>
          </p:cNvSpPr>
          <p:nvPr>
            <p:ph type="sldNum" sz="quarter" idx="5"/>
          </p:nvPr>
        </p:nvSpPr>
        <p:spPr/>
        <p:txBody>
          <a:bodyPr/>
          <a:lstStyle/>
          <a:p>
            <a:fld id="{46B08BC3-A6B2-2F4E-8766-A451EC4B11EC}" type="slidenum">
              <a:rPr lang="en-US" smtClean="0"/>
              <a:pPr/>
              <a:t>29</a:t>
            </a:fld>
            <a:endParaRPr lang="en-US" dirty="0"/>
          </a:p>
        </p:txBody>
      </p:sp>
    </p:spTree>
    <p:extLst>
      <p:ext uri="{BB962C8B-B14F-4D97-AF65-F5344CB8AC3E}">
        <p14:creationId xmlns:p14="http://schemas.microsoft.com/office/powerpoint/2010/main" val="289999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C9E4-B456-D464-828D-4F3BF77EFD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7ED72-2B86-0F6E-FD23-4AD2CE32B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2DF1F-0093-445C-8530-295AB717AB1C}"/>
              </a:ext>
            </a:extLst>
          </p:cNvPr>
          <p:cNvSpPr>
            <a:spLocks noGrp="1"/>
          </p:cNvSpPr>
          <p:nvPr>
            <p:ph type="body" idx="1"/>
          </p:nvPr>
        </p:nvSpPr>
        <p:spPr/>
        <p:txBody>
          <a:bodyPr/>
          <a:lstStyle/>
          <a:p>
            <a:pPr marL="0" indent="0">
              <a:buNone/>
            </a:pPr>
            <a:r>
              <a:rPr lang="en-GB" sz="1200" b="0" dirty="0">
                <a:solidFill>
                  <a:srgbClr val="002060"/>
                </a:solidFill>
              </a:rPr>
              <a:t>5. To maintain and develop the best portfolio, in the UK, in line with the 2024 capital investment plan</a:t>
            </a:r>
          </a:p>
          <a:p>
            <a:pPr marL="342900" indent="-342900">
              <a:buAutoNum type="arabicPeriod"/>
            </a:pPr>
            <a:endParaRPr lang="en-GB" sz="1200" b="0" dirty="0">
              <a:solidFill>
                <a:srgbClr val="002060"/>
              </a:solidFill>
            </a:endParaRPr>
          </a:p>
          <a:p>
            <a:pPr marL="0" indent="0">
              <a:buNone/>
            </a:pPr>
            <a:r>
              <a:rPr lang="en-GB" sz="1200" b="0" dirty="0">
                <a:solidFill>
                  <a:srgbClr val="002060"/>
                </a:solidFill>
              </a:rPr>
              <a:t>6. To increase profitability vs. budget</a:t>
            </a:r>
          </a:p>
          <a:p>
            <a:pPr marL="0" indent="0">
              <a:buNone/>
            </a:pPr>
            <a:endParaRPr lang="en-GB" sz="1200" b="0" dirty="0">
              <a:solidFill>
                <a:srgbClr val="002060"/>
              </a:solidFill>
            </a:endParaRPr>
          </a:p>
          <a:p>
            <a:pPr marL="0" indent="0">
              <a:buNone/>
            </a:pPr>
            <a:r>
              <a:rPr lang="en-GB" sz="1200" b="0" dirty="0">
                <a:solidFill>
                  <a:srgbClr val="002060"/>
                </a:solidFill>
              </a:rPr>
              <a:t>7. To continue to lead on ESG objectives</a:t>
            </a:r>
          </a:p>
          <a:p>
            <a:pPr marL="0" indent="0">
              <a:buNone/>
            </a:pPr>
            <a:endParaRPr lang="en-GB" sz="1200" b="0" dirty="0">
              <a:solidFill>
                <a:srgbClr val="002060"/>
              </a:solidFill>
            </a:endParaRPr>
          </a:p>
          <a:p>
            <a:pPr marL="0" indent="0">
              <a:buNone/>
            </a:pPr>
            <a:r>
              <a:rPr lang="en-GB" sz="1200" b="0" dirty="0">
                <a:solidFill>
                  <a:srgbClr val="002060"/>
                </a:solidFill>
              </a:rPr>
              <a:t>8. The Implementation of SAP across the business</a:t>
            </a:r>
          </a:p>
          <a:p>
            <a:pPr marL="0" indent="0">
              <a:buNone/>
            </a:pPr>
            <a:endParaRPr lang="en-GB" sz="1200" b="0" dirty="0">
              <a:solidFill>
                <a:srgbClr val="002060"/>
              </a:solidFill>
            </a:endParaRPr>
          </a:p>
          <a:p>
            <a:pPr marL="0" indent="0">
              <a:buNone/>
            </a:pPr>
            <a:r>
              <a:rPr lang="en-GB" sz="1200" b="0" dirty="0">
                <a:solidFill>
                  <a:srgbClr val="002060"/>
                </a:solidFill>
              </a:rPr>
              <a:t>9. To move towards a learning culture by increasing active learners to 85%</a:t>
            </a:r>
          </a:p>
          <a:p>
            <a:endParaRPr lang="en-GB" dirty="0"/>
          </a:p>
        </p:txBody>
      </p:sp>
      <p:sp>
        <p:nvSpPr>
          <p:cNvPr id="4" name="Slide Number Placeholder 3">
            <a:extLst>
              <a:ext uri="{FF2B5EF4-FFF2-40B4-BE49-F238E27FC236}">
                <a16:creationId xmlns:a16="http://schemas.microsoft.com/office/drawing/2014/main" id="{D8A123DF-DFE9-AFB6-AAA8-C1ED9251DC0E}"/>
              </a:ext>
            </a:extLst>
          </p:cNvPr>
          <p:cNvSpPr>
            <a:spLocks noGrp="1"/>
          </p:cNvSpPr>
          <p:nvPr>
            <p:ph type="sldNum" sz="quarter" idx="5"/>
          </p:nvPr>
        </p:nvSpPr>
        <p:spPr/>
        <p:txBody>
          <a:bodyPr/>
          <a:lstStyle/>
          <a:p>
            <a:fld id="{46B08BC3-A6B2-2F4E-8766-A451EC4B11EC}" type="slidenum">
              <a:rPr lang="en-US" smtClean="0"/>
              <a:pPr/>
              <a:t>3</a:t>
            </a:fld>
            <a:endParaRPr lang="en-US" dirty="0"/>
          </a:p>
        </p:txBody>
      </p:sp>
    </p:spTree>
    <p:extLst>
      <p:ext uri="{BB962C8B-B14F-4D97-AF65-F5344CB8AC3E}">
        <p14:creationId xmlns:p14="http://schemas.microsoft.com/office/powerpoint/2010/main" val="485955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That’s all the update we have for you, now on to the fun part! We’re delighted to introduce Keanu and Ezekiel, who will be our games masters for the day. We’ll hand over to them to explain how the day is going to be run!</a:t>
            </a:r>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30</a:t>
            </a:fld>
            <a:endParaRPr lang="en-US" dirty="0"/>
          </a:p>
        </p:txBody>
      </p:sp>
    </p:spTree>
    <p:extLst>
      <p:ext uri="{BB962C8B-B14F-4D97-AF65-F5344CB8AC3E}">
        <p14:creationId xmlns:p14="http://schemas.microsoft.com/office/powerpoint/2010/main" val="67695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332E0-C3CE-73B3-A03A-43A71C098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CAA11-7289-A0D5-8115-DEA78E1D7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18A349-C50E-5923-7570-0853A883F9E4}"/>
              </a:ext>
            </a:extLst>
          </p:cNvPr>
          <p:cNvSpPr>
            <a:spLocks noGrp="1"/>
          </p:cNvSpPr>
          <p:nvPr>
            <p:ph type="body" idx="1"/>
          </p:nvPr>
        </p:nvSpPr>
        <p:spPr/>
        <p:txBody>
          <a:bodyPr/>
          <a:lstStyle/>
          <a:p>
            <a:r>
              <a:rPr lang="en-GB" dirty="0"/>
              <a:t>There isn’t a vast amount to update on the TFL tender at the moment, however….</a:t>
            </a:r>
          </a:p>
          <a:p>
            <a:endParaRPr lang="en-GB" dirty="0"/>
          </a:p>
          <a:p>
            <a:pPr marL="342900" lvl="0" indent="-342900">
              <a:buFont typeface="Symbol" panose="05050102010706020507" pitchFamily="18" charset="2"/>
              <a:buChar char=""/>
            </a:pPr>
            <a:r>
              <a:rPr lang="en-GB" sz="1800" dirty="0">
                <a:effectLst/>
                <a:latin typeface="Aptos" panose="020B0004020202020204" pitchFamily="34" charset="0"/>
                <a:ea typeface="Times New Roman" panose="02020603050405020304" pitchFamily="18" charset="0"/>
                <a:cs typeface="Aptos" panose="020B0004020202020204" pitchFamily="34" charset="0"/>
              </a:rPr>
              <a:t>The business was very proud to submit our final submissions for TfL’s Bus Shelter concession and their Rail concession on 17</a:t>
            </a:r>
            <a:r>
              <a:rPr lang="en-GB" sz="1800" baseline="30000" dirty="0">
                <a:effectLst/>
                <a:latin typeface="Aptos" panose="020B0004020202020204" pitchFamily="34" charset="0"/>
                <a:ea typeface="Times New Roman" panose="02020603050405020304" pitchFamily="18" charset="0"/>
                <a:cs typeface="Aptos" panose="020B0004020202020204" pitchFamily="34" charset="0"/>
              </a:rPr>
              <a:t>th</a:t>
            </a:r>
            <a:r>
              <a:rPr lang="en-GB" sz="1800" dirty="0">
                <a:effectLst/>
                <a:latin typeface="Aptos" panose="020B0004020202020204" pitchFamily="34" charset="0"/>
                <a:ea typeface="Times New Roman" panose="02020603050405020304" pitchFamily="18" charset="0"/>
                <a:cs typeface="Aptos" panose="020B0004020202020204" pitchFamily="34" charset="0"/>
              </a:rPr>
              <a:t> June.</a:t>
            </a:r>
            <a:endParaRPr lang="en-GB" sz="18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GB" sz="1800" dirty="0">
                <a:effectLst/>
                <a:latin typeface="Aptos" panose="020B0004020202020204" pitchFamily="34" charset="0"/>
                <a:ea typeface="Times New Roman" panose="02020603050405020304" pitchFamily="18" charset="0"/>
                <a:cs typeface="Aptos" panose="020B0004020202020204" pitchFamily="34" charset="0"/>
              </a:rPr>
              <a:t>It remains impossible to predict the outcome – TfL will now have two months to review all tenders, with decisions expected early September. </a:t>
            </a:r>
            <a:endParaRPr lang="en-GB" sz="18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GB" sz="1800" dirty="0">
                <a:effectLst/>
                <a:latin typeface="Aptos" panose="020B0004020202020204" pitchFamily="34" charset="0"/>
                <a:ea typeface="Times New Roman" panose="02020603050405020304" pitchFamily="18" charset="0"/>
                <a:cs typeface="Aptos" panose="020B0004020202020204" pitchFamily="34" charset="0"/>
              </a:rPr>
              <a:t>Until then, the team are in “pre-mobilisation” - working on zero-cost projects and initiatives that will prepare the business should we be successful in one or both tenders.</a:t>
            </a:r>
            <a:endParaRPr lang="en-GB" sz="18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GB" sz="1800" dirty="0">
                <a:effectLst/>
                <a:latin typeface="Aptos" panose="020B0004020202020204" pitchFamily="34" charset="0"/>
                <a:ea typeface="Times New Roman" panose="02020603050405020304" pitchFamily="18" charset="0"/>
                <a:cs typeface="Aptos" panose="020B0004020202020204" pitchFamily="34" charset="0"/>
              </a:rPr>
              <a:t>As always, massive thanks to everyone who has contributed at any point to the tender process over the last 9 or so months, and thanks in advance to everyone contributing to the pre-mobilisation work in the coming 2 months.</a:t>
            </a:r>
            <a:endParaRPr lang="en-GB" sz="1800" dirty="0">
              <a:effectLst/>
              <a:latin typeface="Aptos" panose="020B0004020202020204" pitchFamily="34" charset="0"/>
              <a:ea typeface="Aptos" panose="020B0004020202020204" pitchFamily="34" charset="0"/>
              <a:cs typeface="Aptos" panose="020B0004020202020204" pitchFamily="34" charset="0"/>
            </a:endParaRPr>
          </a:p>
          <a:p>
            <a:endParaRPr lang="en-GB" dirty="0"/>
          </a:p>
        </p:txBody>
      </p:sp>
      <p:sp>
        <p:nvSpPr>
          <p:cNvPr id="4" name="Slide Number Placeholder 3">
            <a:extLst>
              <a:ext uri="{FF2B5EF4-FFF2-40B4-BE49-F238E27FC236}">
                <a16:creationId xmlns:a16="http://schemas.microsoft.com/office/drawing/2014/main" id="{385D4950-C269-A2E9-C333-4462BEB9BEC0}"/>
              </a:ext>
            </a:extLst>
          </p:cNvPr>
          <p:cNvSpPr>
            <a:spLocks noGrp="1"/>
          </p:cNvSpPr>
          <p:nvPr>
            <p:ph type="sldNum" sz="quarter" idx="5"/>
          </p:nvPr>
        </p:nvSpPr>
        <p:spPr/>
        <p:txBody>
          <a:bodyPr/>
          <a:lstStyle/>
          <a:p>
            <a:fld id="{46B08BC3-A6B2-2F4E-8766-A451EC4B11EC}" type="slidenum">
              <a:rPr lang="en-US" smtClean="0"/>
              <a:pPr/>
              <a:t>4</a:t>
            </a:fld>
            <a:endParaRPr lang="en-US" dirty="0"/>
          </a:p>
        </p:txBody>
      </p:sp>
    </p:spTree>
    <p:extLst>
      <p:ext uri="{BB962C8B-B14F-4D97-AF65-F5344CB8AC3E}">
        <p14:creationId xmlns:p14="http://schemas.microsoft.com/office/powerpoint/2010/main" val="74315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 further ado…. let’s move on to our Spotlight On Us section of today’s presentation and provide you with some insight into what has been happening in and around JCDecaux UK over the last month.</a:t>
            </a:r>
          </a:p>
        </p:txBody>
      </p:sp>
      <p:sp>
        <p:nvSpPr>
          <p:cNvPr id="4" name="Slide Number Placeholder 3"/>
          <p:cNvSpPr>
            <a:spLocks noGrp="1"/>
          </p:cNvSpPr>
          <p:nvPr>
            <p:ph type="sldNum" sz="quarter" idx="5"/>
          </p:nvPr>
        </p:nvSpPr>
        <p:spPr/>
        <p:txBody>
          <a:bodyPr/>
          <a:lstStyle/>
          <a:p>
            <a:fld id="{46B08BC3-A6B2-2F4E-8766-A451EC4B11EC}" type="slidenum">
              <a:rPr lang="en-US" smtClean="0"/>
              <a:pPr/>
              <a:t>5</a:t>
            </a:fld>
            <a:endParaRPr lang="en-US" dirty="0"/>
          </a:p>
        </p:txBody>
      </p:sp>
    </p:spTree>
    <p:extLst>
      <p:ext uri="{BB962C8B-B14F-4D97-AF65-F5344CB8AC3E}">
        <p14:creationId xmlns:p14="http://schemas.microsoft.com/office/powerpoint/2010/main" val="80287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start with we’d like to shine the spotlight on our colleagues, those who are new to the business, and those who have celebrated some big milestones recently.</a:t>
            </a:r>
          </a:p>
        </p:txBody>
      </p:sp>
      <p:sp>
        <p:nvSpPr>
          <p:cNvPr id="4" name="Slide Number Placeholder 3"/>
          <p:cNvSpPr>
            <a:spLocks noGrp="1"/>
          </p:cNvSpPr>
          <p:nvPr>
            <p:ph type="sldNum" sz="quarter" idx="5"/>
          </p:nvPr>
        </p:nvSpPr>
        <p:spPr/>
        <p:txBody>
          <a:bodyPr/>
          <a:lstStyle/>
          <a:p>
            <a:fld id="{46B08BC3-A6B2-2F4E-8766-A451EC4B11EC}" type="slidenum">
              <a:rPr lang="en-US" smtClean="0"/>
              <a:pPr/>
              <a:t>6</a:t>
            </a:fld>
            <a:endParaRPr lang="en-US" dirty="0"/>
          </a:p>
        </p:txBody>
      </p:sp>
    </p:spTree>
    <p:extLst>
      <p:ext uri="{BB962C8B-B14F-4D97-AF65-F5344CB8AC3E}">
        <p14:creationId xmlns:p14="http://schemas.microsoft.com/office/powerpoint/2010/main" val="322377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quite a few new starters who have joined since our last We’re All In day. Let’s give them all a warm welcome. We have…</a:t>
            </a:r>
          </a:p>
          <a:p>
            <a:endParaRPr lang="en-GB" dirty="0"/>
          </a:p>
          <a:p>
            <a:r>
              <a:rPr lang="en-GB" dirty="0"/>
              <a:t>Jo (SP)</a:t>
            </a:r>
          </a:p>
          <a:p>
            <a:r>
              <a:rPr lang="en-GB" dirty="0"/>
              <a:t>Rodrigo (SP)</a:t>
            </a:r>
          </a:p>
          <a:p>
            <a:r>
              <a:rPr lang="en-GB" dirty="0"/>
              <a:t>Oliver </a:t>
            </a:r>
          </a:p>
          <a:p>
            <a:r>
              <a:rPr lang="en-GB" dirty="0"/>
              <a:t>Nicholas (SP)</a:t>
            </a:r>
          </a:p>
          <a:p>
            <a:r>
              <a:rPr lang="en-GB" dirty="0"/>
              <a:t>Harrison (GWR)</a:t>
            </a:r>
          </a:p>
          <a:p>
            <a:r>
              <a:rPr lang="en-GB" dirty="0"/>
              <a:t>Michael (GWR)</a:t>
            </a:r>
          </a:p>
          <a:p>
            <a:r>
              <a:rPr lang="en-GB" dirty="0"/>
              <a:t>Chen (SP)</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7</a:t>
            </a:fld>
            <a:endParaRPr lang="en-US" dirty="0"/>
          </a:p>
        </p:txBody>
      </p:sp>
    </p:spTree>
    <p:extLst>
      <p:ext uri="{BB962C8B-B14F-4D97-AF65-F5344CB8AC3E}">
        <p14:creationId xmlns:p14="http://schemas.microsoft.com/office/powerpoint/2010/main" val="299023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p>
          <a:p>
            <a:endParaRPr lang="en-GB" dirty="0"/>
          </a:p>
          <a:p>
            <a:r>
              <a:rPr lang="en-GB" dirty="0"/>
              <a:t>Lou-Ann (SP)</a:t>
            </a:r>
          </a:p>
          <a:p>
            <a:r>
              <a:rPr lang="en-GB" dirty="0"/>
              <a:t>Vaishnavi (SP)</a:t>
            </a:r>
          </a:p>
          <a:p>
            <a:r>
              <a:rPr lang="en-GB" dirty="0" err="1"/>
              <a:t>Ryah</a:t>
            </a:r>
            <a:r>
              <a:rPr lang="en-GB" dirty="0"/>
              <a:t> (SP)</a:t>
            </a:r>
          </a:p>
          <a:p>
            <a:r>
              <a:rPr lang="en-GB" dirty="0"/>
              <a:t>Olivia (SP)</a:t>
            </a:r>
          </a:p>
          <a:p>
            <a:r>
              <a:rPr lang="en-GB" dirty="0"/>
              <a:t>Vinod (SP)</a:t>
            </a:r>
          </a:p>
          <a:p>
            <a:r>
              <a:rPr lang="en-GB" dirty="0"/>
              <a:t>Jack (SP)</a:t>
            </a:r>
          </a:p>
          <a:p>
            <a:endParaRPr lang="en-GB" dirty="0"/>
          </a:p>
          <a:p>
            <a:r>
              <a:rPr lang="en-GB" dirty="0"/>
              <a:t>I know many of you are here today, so we’d like to say a huge welcome to JCDecaux UK and we hope you enjoy working with us and have fun socialising with colleagues today. We are very happy to have you here.</a:t>
            </a:r>
          </a:p>
          <a:p>
            <a:endParaRPr lang="en-GB" dirty="0"/>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8</a:t>
            </a:fld>
            <a:endParaRPr lang="en-US" dirty="0"/>
          </a:p>
        </p:txBody>
      </p:sp>
    </p:spTree>
    <p:extLst>
      <p:ext uri="{BB962C8B-B14F-4D97-AF65-F5344CB8AC3E}">
        <p14:creationId xmlns:p14="http://schemas.microsoft.com/office/powerpoint/2010/main" val="48482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we would like to congratulate those colleagues who continue to choose to be part of JCD UK. It is a huge achievement, and we are so proud that colleagues decide to stay with us for long durations. </a:t>
            </a:r>
          </a:p>
          <a:p>
            <a:endParaRPr lang="en-GB" dirty="0"/>
          </a:p>
          <a:p>
            <a:r>
              <a:rPr lang="en-GB" dirty="0"/>
              <a:t>Many congratulations to</a:t>
            </a:r>
          </a:p>
          <a:p>
            <a:r>
              <a:rPr lang="en-GB" dirty="0"/>
              <a:t>Emma (SP)</a:t>
            </a:r>
          </a:p>
          <a:p>
            <a:r>
              <a:rPr lang="en-GB" sz="1800" b="0" i="0" u="none" strike="noStrike" dirty="0">
                <a:solidFill>
                  <a:srgbClr val="000000"/>
                </a:solidFill>
                <a:effectLst/>
                <a:highlight>
                  <a:srgbClr val="FFFF00"/>
                </a:highlight>
                <a:latin typeface="Arial" panose="020B0604020202020204" pitchFamily="34" charset="0"/>
              </a:rPr>
              <a:t>Mandeep (SP)</a:t>
            </a:r>
            <a:r>
              <a:rPr lang="en-GB" dirty="0"/>
              <a:t> </a:t>
            </a:r>
          </a:p>
          <a:p>
            <a:r>
              <a:rPr lang="en-GB" sz="1800" b="0" i="0" u="none" strike="noStrike" dirty="0">
                <a:solidFill>
                  <a:srgbClr val="000000"/>
                </a:solidFill>
                <a:effectLst/>
                <a:highlight>
                  <a:srgbClr val="FFFF00"/>
                </a:highlight>
                <a:latin typeface="Arial" panose="020B0604020202020204" pitchFamily="34" charset="0"/>
              </a:rPr>
              <a:t>Andy (SP)</a:t>
            </a:r>
          </a:p>
          <a:p>
            <a:r>
              <a:rPr lang="en-GB" sz="1800" b="0" i="0" u="none" strike="noStrike" dirty="0" err="1">
                <a:solidFill>
                  <a:srgbClr val="000000"/>
                </a:solidFill>
                <a:effectLst/>
                <a:highlight>
                  <a:srgbClr val="FFFF00"/>
                </a:highlight>
                <a:latin typeface="Arial" panose="020B0604020202020204" pitchFamily="34" charset="0"/>
              </a:rPr>
              <a:t>Hirra</a:t>
            </a:r>
            <a:r>
              <a:rPr lang="en-GB" sz="1800" b="0" i="0" u="none" strike="noStrike" dirty="0">
                <a:solidFill>
                  <a:srgbClr val="000000"/>
                </a:solidFill>
                <a:effectLst/>
                <a:highlight>
                  <a:srgbClr val="FFFF00"/>
                </a:highlight>
                <a:latin typeface="Arial" panose="020B0604020202020204" pitchFamily="34" charset="0"/>
              </a:rPr>
              <a:t> (SP)</a:t>
            </a:r>
            <a:endParaRPr lang="en-GB" dirty="0"/>
          </a:p>
          <a:p>
            <a:r>
              <a:rPr lang="en-GB" sz="1800" b="0" i="0" u="none" strike="noStrike" dirty="0" err="1">
                <a:solidFill>
                  <a:srgbClr val="000000"/>
                </a:solidFill>
                <a:effectLst/>
                <a:highlight>
                  <a:srgbClr val="FFFF00"/>
                </a:highlight>
                <a:latin typeface="Arial" panose="020B0604020202020204" pitchFamily="34" charset="0"/>
              </a:rPr>
              <a:t>Tylaar</a:t>
            </a:r>
            <a:r>
              <a:rPr lang="en-GB" sz="1800" b="0" i="0" u="none" strike="noStrike" dirty="0">
                <a:solidFill>
                  <a:srgbClr val="000000"/>
                </a:solidFill>
                <a:effectLst/>
                <a:highlight>
                  <a:srgbClr val="FFFF00"/>
                </a:highlight>
                <a:latin typeface="Arial" panose="020B0604020202020204" pitchFamily="34" charset="0"/>
              </a:rPr>
              <a:t> (GWR)</a:t>
            </a:r>
          </a:p>
          <a:p>
            <a:r>
              <a:rPr lang="en-GB" sz="1800" b="0" i="0" u="none" strike="noStrike" dirty="0">
                <a:solidFill>
                  <a:srgbClr val="000000"/>
                </a:solidFill>
                <a:effectLst/>
                <a:highlight>
                  <a:srgbClr val="FFFF00"/>
                </a:highlight>
                <a:latin typeface="Arial" panose="020B0604020202020204" pitchFamily="34" charset="0"/>
              </a:rPr>
              <a:t>Dipti </a:t>
            </a:r>
            <a:r>
              <a:rPr lang="en-GB" dirty="0"/>
              <a:t>(SP)</a:t>
            </a:r>
          </a:p>
          <a:p>
            <a:r>
              <a:rPr lang="en-GB" sz="1800" b="0" i="0" u="none" strike="noStrike" dirty="0" err="1">
                <a:solidFill>
                  <a:srgbClr val="000000"/>
                </a:solidFill>
                <a:effectLst/>
                <a:highlight>
                  <a:srgbClr val="FFFF00"/>
                </a:highlight>
                <a:latin typeface="Arial" panose="020B0604020202020204" pitchFamily="34" charset="0"/>
              </a:rPr>
              <a:t>Khereena</a:t>
            </a:r>
            <a:r>
              <a:rPr lang="en-GB" sz="1800" b="0" i="0" u="none" strike="noStrike" dirty="0">
                <a:solidFill>
                  <a:srgbClr val="000000"/>
                </a:solidFill>
                <a:effectLst/>
                <a:highlight>
                  <a:srgbClr val="FFFF00"/>
                </a:highlight>
                <a:latin typeface="Arial" panose="020B0604020202020204" pitchFamily="34" charset="0"/>
              </a:rPr>
              <a:t> (GWR)</a:t>
            </a:r>
          </a:p>
          <a:p>
            <a:endParaRPr lang="en-GB" sz="1800" b="0" i="0" u="none" strike="noStrike" dirty="0">
              <a:solidFill>
                <a:srgbClr val="000000"/>
              </a:solidFill>
              <a:effectLst/>
              <a:highlight>
                <a:srgbClr val="FFFF00"/>
              </a:highlight>
              <a:latin typeface="Arial" panose="020B0604020202020204" pitchFamily="34" charset="0"/>
            </a:endParaRPr>
          </a:p>
          <a:p>
            <a:r>
              <a:rPr lang="en-GB" sz="1800" b="0" i="0" u="none" strike="noStrike" dirty="0">
                <a:solidFill>
                  <a:srgbClr val="000000"/>
                </a:solidFill>
                <a:effectLst/>
                <a:highlight>
                  <a:srgbClr val="FFFF00"/>
                </a:highlight>
                <a:latin typeface="Arial" panose="020B0604020202020204" pitchFamily="34" charset="0"/>
              </a:rPr>
              <a:t>Click next side to continue on with more 1 year anniversaries.</a:t>
            </a:r>
          </a:p>
          <a:p>
            <a:endParaRPr lang="en-GB" dirty="0"/>
          </a:p>
        </p:txBody>
      </p:sp>
      <p:sp>
        <p:nvSpPr>
          <p:cNvPr id="4" name="Slide Number Placeholder 3"/>
          <p:cNvSpPr>
            <a:spLocks noGrp="1"/>
          </p:cNvSpPr>
          <p:nvPr>
            <p:ph type="sldNum" sz="quarter" idx="5"/>
          </p:nvPr>
        </p:nvSpPr>
        <p:spPr/>
        <p:txBody>
          <a:bodyPr/>
          <a:lstStyle/>
          <a:p>
            <a:fld id="{46B08BC3-A6B2-2F4E-8766-A451EC4B11EC}" type="slidenum">
              <a:rPr lang="en-US" smtClean="0"/>
              <a:pPr/>
              <a:t>9</a:t>
            </a:fld>
            <a:endParaRPr lang="en-US" dirty="0"/>
          </a:p>
        </p:txBody>
      </p:sp>
    </p:spTree>
    <p:extLst>
      <p:ext uri="{BB962C8B-B14F-4D97-AF65-F5344CB8AC3E}">
        <p14:creationId xmlns:p14="http://schemas.microsoft.com/office/powerpoint/2010/main" val="4093766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2.GROW full slide pale blu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88A007-0771-1628-C9B8-208DD1C88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id="{059E3CCB-59A7-86D3-86AE-7284D979918E}"/>
              </a:ext>
            </a:extLst>
          </p:cNvPr>
          <p:cNvSpPr>
            <a:spLocks noGrp="1"/>
          </p:cNvSpPr>
          <p:nvPr>
            <p:ph type="sldNum" sz="quarter" idx="10"/>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300359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2.GROW full slide pale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C141C-6866-5D60-AADA-7ED24F89FE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1FE52CA0-5868-B97F-42ED-59FD5AB2191D}"/>
              </a:ext>
            </a:extLst>
          </p:cNvPr>
          <p:cNvSpPr>
            <a:spLocks noGrp="1"/>
          </p:cNvSpPr>
          <p:nvPr>
            <p:ph type="sldNum" sz="quarter" idx="10"/>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423805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2.GROW full slide pale blu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54B7B-5083-EF48-7E88-F0FDB828B9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406FCA-B3FD-799B-4E21-E00F793339EA}"/>
              </a:ext>
            </a:extLst>
          </p:cNvPr>
          <p:cNvSpPr>
            <a:spLocks noGrp="1"/>
          </p:cNvSpPr>
          <p:nvPr>
            <p:ph type="sldNum" sz="quarter" idx="10"/>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652104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2.GROW full slide pale blu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B4ABCF-E6E9-6EEF-B07F-DF15560DA6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Picture Placeholder 8">
            <a:extLst>
              <a:ext uri="{FF2B5EF4-FFF2-40B4-BE49-F238E27FC236}">
                <a16:creationId xmlns:a16="http://schemas.microsoft.com/office/drawing/2014/main" id="{23E799F5-E9A3-B801-2E84-483F02B568A0}"/>
              </a:ext>
            </a:extLst>
          </p:cNvPr>
          <p:cNvSpPr>
            <a:spLocks noGrp="1"/>
          </p:cNvSpPr>
          <p:nvPr>
            <p:ph type="pic" sz="quarter" idx="10"/>
          </p:nvPr>
        </p:nvSpPr>
        <p:spPr>
          <a:xfrm>
            <a:off x="6096000" y="0"/>
            <a:ext cx="6096000" cy="6858000"/>
          </a:xfrm>
          <a:prstGeom prst="rect">
            <a:avLst/>
          </a:prstGeom>
        </p:spPr>
        <p:txBody>
          <a:bodyPr/>
          <a:lstStyle/>
          <a:p>
            <a:endParaRPr lang="en-GB" dirty="0"/>
          </a:p>
        </p:txBody>
      </p:sp>
      <p:pic>
        <p:nvPicPr>
          <p:cNvPr id="10" name="Picture 9">
            <a:extLst>
              <a:ext uri="{FF2B5EF4-FFF2-40B4-BE49-F238E27FC236}">
                <a16:creationId xmlns:a16="http://schemas.microsoft.com/office/drawing/2014/main" id="{862FE4D5-53DA-2F08-CD7F-4B14239B93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Slide Number Placeholder 10">
            <a:extLst>
              <a:ext uri="{FF2B5EF4-FFF2-40B4-BE49-F238E27FC236}">
                <a16:creationId xmlns:a16="http://schemas.microsoft.com/office/drawing/2014/main" id="{88629C6D-B849-5707-CB4D-6B9D6BCF25B6}"/>
              </a:ext>
            </a:extLst>
          </p:cNvPr>
          <p:cNvSpPr>
            <a:spLocks noGrp="1"/>
          </p:cNvSpPr>
          <p:nvPr>
            <p:ph type="sldNum" sz="quarter" idx="11"/>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4063055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2.GROW full slide pale blu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82F81E-8589-EA7C-CD8D-0B4BEA8A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202D4014-9D5F-EDDD-3F6B-A8D03DA65307}"/>
              </a:ext>
            </a:extLst>
          </p:cNvPr>
          <p:cNvSpPr>
            <a:spLocks noGrp="1"/>
          </p:cNvSpPr>
          <p:nvPr>
            <p:ph type="sldNum" sz="quarter" idx="10"/>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59972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2.GROW full slide pale blu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52D29-12CF-AEE3-C68D-C57D3B2F66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Slide Number Placeholder 6">
            <a:extLst>
              <a:ext uri="{FF2B5EF4-FFF2-40B4-BE49-F238E27FC236}">
                <a16:creationId xmlns:a16="http://schemas.microsoft.com/office/drawing/2014/main" id="{B9CBF152-2F82-48CF-43C5-DFAC0D33296B}"/>
              </a:ext>
            </a:extLst>
          </p:cNvPr>
          <p:cNvSpPr>
            <a:spLocks noGrp="1"/>
          </p:cNvSpPr>
          <p:nvPr>
            <p:ph type="sldNum" sz="quarter" idx="10"/>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177255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2.GROW full slide pale blu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E3FB5-B603-8E56-5B19-5319390272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Picture Placeholder 3">
            <a:extLst>
              <a:ext uri="{FF2B5EF4-FFF2-40B4-BE49-F238E27FC236}">
                <a16:creationId xmlns:a16="http://schemas.microsoft.com/office/drawing/2014/main" id="{DE21AC34-B2CC-0032-87CF-C2FF3540DA47}"/>
              </a:ext>
            </a:extLst>
          </p:cNvPr>
          <p:cNvSpPr>
            <a:spLocks noGrp="1"/>
          </p:cNvSpPr>
          <p:nvPr>
            <p:ph type="pic" sz="quarter" idx="10"/>
          </p:nvPr>
        </p:nvSpPr>
        <p:spPr>
          <a:xfrm>
            <a:off x="2428408" y="1798639"/>
            <a:ext cx="4572000" cy="3507880"/>
          </a:xfrm>
          <a:prstGeom prst="rect">
            <a:avLst/>
          </a:prstGeom>
        </p:spPr>
        <p:txBody>
          <a:bodyPr/>
          <a:lstStyle/>
          <a:p>
            <a:endParaRPr lang="en-GB"/>
          </a:p>
        </p:txBody>
      </p:sp>
      <p:sp>
        <p:nvSpPr>
          <p:cNvPr id="3" name="Slide Number Placeholder 2">
            <a:extLst>
              <a:ext uri="{FF2B5EF4-FFF2-40B4-BE49-F238E27FC236}">
                <a16:creationId xmlns:a16="http://schemas.microsoft.com/office/drawing/2014/main" id="{4A20B06D-B18A-BFD4-625C-76F6B4D2BD7B}"/>
              </a:ext>
            </a:extLst>
          </p:cNvPr>
          <p:cNvSpPr>
            <a:spLocks noGrp="1"/>
          </p:cNvSpPr>
          <p:nvPr>
            <p:ph type="sldNum" sz="quarter" idx="11"/>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263371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2.GROW full slide pale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36A7D-31BF-CD88-C31C-54587879A1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Picture Placeholder 3">
            <a:extLst>
              <a:ext uri="{FF2B5EF4-FFF2-40B4-BE49-F238E27FC236}">
                <a16:creationId xmlns:a16="http://schemas.microsoft.com/office/drawing/2014/main" id="{649E3383-1102-E67D-C162-44ABE42620D3}"/>
              </a:ext>
            </a:extLst>
          </p:cNvPr>
          <p:cNvSpPr>
            <a:spLocks noGrp="1"/>
          </p:cNvSpPr>
          <p:nvPr>
            <p:ph type="pic" sz="quarter" idx="10"/>
          </p:nvPr>
        </p:nvSpPr>
        <p:spPr>
          <a:xfrm>
            <a:off x="464695" y="1948539"/>
            <a:ext cx="2543605" cy="2543605"/>
          </a:xfrm>
          <a:prstGeom prst="rect">
            <a:avLst/>
          </a:prstGeom>
        </p:spPr>
        <p:txBody>
          <a:bodyPr/>
          <a:lstStyle/>
          <a:p>
            <a:endParaRPr lang="en-GB"/>
          </a:p>
        </p:txBody>
      </p:sp>
      <p:sp>
        <p:nvSpPr>
          <p:cNvPr id="4" name="Picture Placeholder 3">
            <a:extLst>
              <a:ext uri="{FF2B5EF4-FFF2-40B4-BE49-F238E27FC236}">
                <a16:creationId xmlns:a16="http://schemas.microsoft.com/office/drawing/2014/main" id="{4D15AFDE-6863-472D-A644-3B2619389358}"/>
              </a:ext>
            </a:extLst>
          </p:cNvPr>
          <p:cNvSpPr>
            <a:spLocks noGrp="1"/>
          </p:cNvSpPr>
          <p:nvPr>
            <p:ph type="pic" sz="quarter" idx="11"/>
          </p:nvPr>
        </p:nvSpPr>
        <p:spPr>
          <a:xfrm>
            <a:off x="3364398" y="1948539"/>
            <a:ext cx="2543605" cy="2543605"/>
          </a:xfrm>
          <a:prstGeom prst="rect">
            <a:avLst/>
          </a:prstGeom>
        </p:spPr>
        <p:txBody>
          <a:bodyPr/>
          <a:lstStyle/>
          <a:p>
            <a:endParaRPr lang="en-GB"/>
          </a:p>
        </p:txBody>
      </p:sp>
      <p:sp>
        <p:nvSpPr>
          <p:cNvPr id="6" name="Picture Placeholder 3">
            <a:extLst>
              <a:ext uri="{FF2B5EF4-FFF2-40B4-BE49-F238E27FC236}">
                <a16:creationId xmlns:a16="http://schemas.microsoft.com/office/drawing/2014/main" id="{E1AF2B93-2CC8-82D3-DF2D-F26DB32057EA}"/>
              </a:ext>
            </a:extLst>
          </p:cNvPr>
          <p:cNvSpPr>
            <a:spLocks noGrp="1"/>
          </p:cNvSpPr>
          <p:nvPr>
            <p:ph type="pic" sz="quarter" idx="12"/>
          </p:nvPr>
        </p:nvSpPr>
        <p:spPr>
          <a:xfrm>
            <a:off x="6264101" y="1948539"/>
            <a:ext cx="2543605" cy="2543605"/>
          </a:xfrm>
          <a:prstGeom prst="rect">
            <a:avLst/>
          </a:prstGeom>
        </p:spPr>
        <p:txBody>
          <a:bodyPr/>
          <a:lstStyle/>
          <a:p>
            <a:endParaRPr lang="en-GB"/>
          </a:p>
        </p:txBody>
      </p:sp>
      <p:sp>
        <p:nvSpPr>
          <p:cNvPr id="7" name="Picture Placeholder 3">
            <a:extLst>
              <a:ext uri="{FF2B5EF4-FFF2-40B4-BE49-F238E27FC236}">
                <a16:creationId xmlns:a16="http://schemas.microsoft.com/office/drawing/2014/main" id="{8958E931-2DBA-EDBB-721C-24A3F855BE5B}"/>
              </a:ext>
            </a:extLst>
          </p:cNvPr>
          <p:cNvSpPr>
            <a:spLocks noGrp="1"/>
          </p:cNvSpPr>
          <p:nvPr>
            <p:ph type="pic" sz="quarter" idx="13"/>
          </p:nvPr>
        </p:nvSpPr>
        <p:spPr>
          <a:xfrm>
            <a:off x="9163805" y="1948539"/>
            <a:ext cx="2543605" cy="25436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707D36C8-1A5B-8188-E5F3-2C5332EE3E8A}"/>
              </a:ext>
            </a:extLst>
          </p:cNvPr>
          <p:cNvSpPr>
            <a:spLocks noGrp="1"/>
          </p:cNvSpPr>
          <p:nvPr>
            <p:ph type="sldNum" sz="quarter" idx="14"/>
          </p:nvPr>
        </p:nvSpPr>
        <p:spPr/>
        <p:txBody>
          <a:bodyPr/>
          <a:lstStyle/>
          <a:p>
            <a:fld id="{076E9007-34A8-D547-BE4D-AF25580C3FB5}" type="slidenum">
              <a:rPr lang="en-GB" smtClean="0"/>
              <a:pPr/>
              <a:t>‹#›</a:t>
            </a:fld>
            <a:endParaRPr lang="en-GB"/>
          </a:p>
        </p:txBody>
      </p:sp>
    </p:spTree>
    <p:extLst>
      <p:ext uri="{BB962C8B-B14F-4D97-AF65-F5344CB8AC3E}">
        <p14:creationId xmlns:p14="http://schemas.microsoft.com/office/powerpoint/2010/main" val="1159524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40CBBC-DA6F-CD6C-9A19-FECFAB9F99B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Slide Number Placeholder 13">
            <a:extLst>
              <a:ext uri="{FF2B5EF4-FFF2-40B4-BE49-F238E27FC236}">
                <a16:creationId xmlns:a16="http://schemas.microsoft.com/office/drawing/2014/main" id="{DC445C51-A7EE-D990-36DD-E489F0A7D9D2}"/>
              </a:ext>
            </a:extLst>
          </p:cNvPr>
          <p:cNvSpPr>
            <a:spLocks noGrp="1"/>
          </p:cNvSpPr>
          <p:nvPr>
            <p:ph type="sldNum" sz="quarter" idx="4"/>
          </p:nvPr>
        </p:nvSpPr>
        <p:spPr>
          <a:xfrm>
            <a:off x="11457829" y="6136217"/>
            <a:ext cx="370103" cy="365125"/>
          </a:xfrm>
          <a:prstGeom prst="rect">
            <a:avLst/>
          </a:prstGeom>
        </p:spPr>
        <p:txBody>
          <a:bodyPr vert="horz" lIns="91440" tIns="45720" rIns="91440" bIns="45720" rtlCol="0" anchor="ctr"/>
          <a:lstStyle>
            <a:lvl1pPr algn="ctr">
              <a:defRPr sz="1200" b="1" i="0">
                <a:solidFill>
                  <a:schemeClr val="bg1"/>
                </a:solidFill>
                <a:latin typeface="Arial" panose="020B0604020202020204" pitchFamily="34" charset="0"/>
                <a:cs typeface="Arial" panose="020B0604020202020204" pitchFamily="34" charset="0"/>
              </a:defRPr>
            </a:lvl1pPr>
          </a:lstStyle>
          <a:p>
            <a:fld id="{076E9007-34A8-D547-BE4D-AF25580C3FB5}" type="slidenum">
              <a:rPr lang="en-GB" smtClean="0"/>
              <a:pPr/>
              <a:t>‹#›</a:t>
            </a:fld>
            <a:endParaRPr lang="en-GB" dirty="0"/>
          </a:p>
        </p:txBody>
      </p:sp>
    </p:spTree>
    <p:extLst>
      <p:ext uri="{BB962C8B-B14F-4D97-AF65-F5344CB8AC3E}">
        <p14:creationId xmlns:p14="http://schemas.microsoft.com/office/powerpoint/2010/main" val="263791824"/>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Lst>
  <p:hf hdr="0" ftr="0" dt="0"/>
  <p:txStyles>
    <p:titleStyle>
      <a:lvl1pPr algn="l" defTabSz="914400" rtl="0" eaLnBrk="1" latinLnBrk="0" hangingPunct="1">
        <a:lnSpc>
          <a:spcPct val="85000"/>
        </a:lnSpc>
        <a:spcBef>
          <a:spcPct val="0"/>
        </a:spcBef>
        <a:buNone/>
        <a:defRPr sz="2800" b="1"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13" userDrawn="1">
          <p15:clr>
            <a:srgbClr val="F26B43"/>
          </p15:clr>
        </p15:guide>
        <p15:guide id="4" pos="3386" userDrawn="1">
          <p15:clr>
            <a:srgbClr val="F26B43"/>
          </p15:clr>
        </p15:guide>
        <p15:guide id="5" pos="3160" userDrawn="1">
          <p15:clr>
            <a:srgbClr val="F26B43"/>
          </p15:clr>
        </p15:guide>
        <p15:guide id="6" pos="2933" userDrawn="1">
          <p15:clr>
            <a:srgbClr val="F26B43"/>
          </p15:clr>
        </p15:guide>
        <p15:guide id="7" pos="2706" userDrawn="1">
          <p15:clr>
            <a:srgbClr val="F26B43"/>
          </p15:clr>
        </p15:guide>
        <p15:guide id="8" pos="2479" userDrawn="1">
          <p15:clr>
            <a:srgbClr val="F26B43"/>
          </p15:clr>
        </p15:guide>
        <p15:guide id="9" pos="2252" userDrawn="1">
          <p15:clr>
            <a:srgbClr val="F26B43"/>
          </p15:clr>
        </p15:guide>
        <p15:guide id="10" pos="2026" userDrawn="1">
          <p15:clr>
            <a:srgbClr val="F26B43"/>
          </p15:clr>
        </p15:guide>
        <p15:guide id="11" pos="1799" userDrawn="1">
          <p15:clr>
            <a:srgbClr val="F26B43"/>
          </p15:clr>
        </p15:guide>
        <p15:guide id="12" pos="1572" userDrawn="1">
          <p15:clr>
            <a:srgbClr val="F26B43"/>
          </p15:clr>
        </p15:guide>
        <p15:guide id="13" pos="1345" userDrawn="1">
          <p15:clr>
            <a:srgbClr val="F26B43"/>
          </p15:clr>
        </p15:guide>
        <p15:guide id="14" pos="1118" userDrawn="1">
          <p15:clr>
            <a:srgbClr val="F26B43"/>
          </p15:clr>
        </p15:guide>
        <p15:guide id="15" pos="892" userDrawn="1">
          <p15:clr>
            <a:srgbClr val="F26B43"/>
          </p15:clr>
        </p15:guide>
        <p15:guide id="16" pos="665" userDrawn="1">
          <p15:clr>
            <a:srgbClr val="F26B43"/>
          </p15:clr>
        </p15:guide>
        <p15:guide id="17" pos="438" userDrawn="1">
          <p15:clr>
            <a:srgbClr val="F26B43"/>
          </p15:clr>
        </p15:guide>
        <p15:guide id="18" pos="211" userDrawn="1">
          <p15:clr>
            <a:srgbClr val="F26B43"/>
          </p15:clr>
        </p15:guide>
        <p15:guide id="20" pos="4067" userDrawn="1">
          <p15:clr>
            <a:srgbClr val="F26B43"/>
          </p15:clr>
        </p15:guide>
        <p15:guide id="21" pos="4294" userDrawn="1">
          <p15:clr>
            <a:srgbClr val="F26B43"/>
          </p15:clr>
        </p15:guide>
        <p15:guide id="22" pos="4520" userDrawn="1">
          <p15:clr>
            <a:srgbClr val="F26B43"/>
          </p15:clr>
        </p15:guide>
        <p15:guide id="23" pos="4747" userDrawn="1">
          <p15:clr>
            <a:srgbClr val="F26B43"/>
          </p15:clr>
        </p15:guide>
        <p15:guide id="24" pos="4974" userDrawn="1">
          <p15:clr>
            <a:srgbClr val="F26B43"/>
          </p15:clr>
        </p15:guide>
        <p15:guide id="25" pos="5201" userDrawn="1">
          <p15:clr>
            <a:srgbClr val="F26B43"/>
          </p15:clr>
        </p15:guide>
        <p15:guide id="26" pos="5428" userDrawn="1">
          <p15:clr>
            <a:srgbClr val="F26B43"/>
          </p15:clr>
        </p15:guide>
        <p15:guide id="27" pos="5654" userDrawn="1">
          <p15:clr>
            <a:srgbClr val="F26B43"/>
          </p15:clr>
        </p15:guide>
        <p15:guide id="28" pos="5881" userDrawn="1">
          <p15:clr>
            <a:srgbClr val="F26B43"/>
          </p15:clr>
        </p15:guide>
        <p15:guide id="29" pos="6108" userDrawn="1">
          <p15:clr>
            <a:srgbClr val="F26B43"/>
          </p15:clr>
        </p15:guide>
        <p15:guide id="30" pos="6335" userDrawn="1">
          <p15:clr>
            <a:srgbClr val="F26B43"/>
          </p15:clr>
        </p15:guide>
        <p15:guide id="31" pos="6562" userDrawn="1">
          <p15:clr>
            <a:srgbClr val="F26B43"/>
          </p15:clr>
        </p15:guide>
        <p15:guide id="32" pos="6788" userDrawn="1">
          <p15:clr>
            <a:srgbClr val="F26B43"/>
          </p15:clr>
        </p15:guide>
        <p15:guide id="33" pos="7015" userDrawn="1">
          <p15:clr>
            <a:srgbClr val="F26B43"/>
          </p15:clr>
        </p15:guide>
        <p15:guide id="34" pos="7242" userDrawn="1">
          <p15:clr>
            <a:srgbClr val="F26B43"/>
          </p15:clr>
        </p15:guide>
        <p15:guide id="35" pos="7469" userDrawn="1">
          <p15:clr>
            <a:srgbClr val="F26B43"/>
          </p15:clr>
        </p15:guide>
        <p15:guide id="36" pos="7680" userDrawn="1">
          <p15:clr>
            <a:srgbClr val="F26B43"/>
          </p15:clr>
        </p15:guide>
        <p15:guide id="37" userDrawn="1">
          <p15:clr>
            <a:srgbClr val="F26B43"/>
          </p15:clr>
        </p15:guide>
        <p15:guide id="38" orient="horz" pos="1933" userDrawn="1">
          <p15:clr>
            <a:srgbClr val="F26B43"/>
          </p15:clr>
        </p15:guide>
        <p15:guide id="39" orient="horz" pos="1706" userDrawn="1">
          <p15:clr>
            <a:srgbClr val="F26B43"/>
          </p15:clr>
        </p15:guide>
        <p15:guide id="40" orient="horz" pos="1480" userDrawn="1">
          <p15:clr>
            <a:srgbClr val="F26B43"/>
          </p15:clr>
        </p15:guide>
        <p15:guide id="41" orient="horz" pos="1253" userDrawn="1">
          <p15:clr>
            <a:srgbClr val="F26B43"/>
          </p15:clr>
        </p15:guide>
        <p15:guide id="42" orient="horz" pos="1026" userDrawn="1">
          <p15:clr>
            <a:srgbClr val="F26B43"/>
          </p15:clr>
        </p15:guide>
        <p15:guide id="43" orient="horz" pos="799" userDrawn="1">
          <p15:clr>
            <a:srgbClr val="F26B43"/>
          </p15:clr>
        </p15:guide>
        <p15:guide id="44" orient="horz" pos="572" userDrawn="1">
          <p15:clr>
            <a:srgbClr val="F26B43"/>
          </p15:clr>
        </p15:guide>
        <p15:guide id="45" orient="horz" pos="346" userDrawn="1">
          <p15:clr>
            <a:srgbClr val="F26B43"/>
          </p15:clr>
        </p15:guide>
        <p15:guide id="46" orient="horz" pos="119" userDrawn="1">
          <p15:clr>
            <a:srgbClr val="F26B43"/>
          </p15:clr>
        </p15:guide>
        <p15:guide id="47" orient="horz" userDrawn="1">
          <p15:clr>
            <a:srgbClr val="F26B43"/>
          </p15:clr>
        </p15:guide>
        <p15:guide id="48" orient="horz" pos="4320" userDrawn="1">
          <p15:clr>
            <a:srgbClr val="F26B43"/>
          </p15:clr>
        </p15:guide>
        <p15:guide id="49" orient="horz" pos="2387" userDrawn="1">
          <p15:clr>
            <a:srgbClr val="F26B43"/>
          </p15:clr>
        </p15:guide>
        <p15:guide id="50" orient="horz" pos="2614" userDrawn="1">
          <p15:clr>
            <a:srgbClr val="F26B43"/>
          </p15:clr>
        </p15:guide>
        <p15:guide id="51" orient="horz" pos="2840" userDrawn="1">
          <p15:clr>
            <a:srgbClr val="F26B43"/>
          </p15:clr>
        </p15:guide>
        <p15:guide id="52" orient="horz" pos="3067" userDrawn="1">
          <p15:clr>
            <a:srgbClr val="F26B43"/>
          </p15:clr>
        </p15:guide>
        <p15:guide id="53" orient="horz" pos="3294" userDrawn="1">
          <p15:clr>
            <a:srgbClr val="F26B43"/>
          </p15:clr>
        </p15:guide>
        <p15:guide id="54" orient="horz" pos="3521" userDrawn="1">
          <p15:clr>
            <a:srgbClr val="F26B43"/>
          </p15:clr>
        </p15:guide>
        <p15:guide id="55" orient="horz" pos="3748" userDrawn="1">
          <p15:clr>
            <a:srgbClr val="F26B43"/>
          </p15:clr>
        </p15:guide>
        <p15:guide id="56" orient="horz" pos="3974" userDrawn="1">
          <p15:clr>
            <a:srgbClr val="F26B43"/>
          </p15:clr>
        </p15:guide>
        <p15:guide id="57" orient="horz" pos="4201" userDrawn="1">
          <p15:clr>
            <a:srgbClr val="F26B43"/>
          </p15:clr>
        </p15:guide>
        <p15:guide id="58" pos="3500" userDrawn="1">
          <p15:clr>
            <a:srgbClr val="F26B43"/>
          </p15:clr>
        </p15:guide>
        <p15:guide id="59" pos="3953" userDrawn="1">
          <p15:clr>
            <a:srgbClr val="F26B43"/>
          </p15:clr>
        </p15:guide>
        <p15:guide id="60" pos="3727" userDrawn="1">
          <p15:clr>
            <a:srgbClr val="F26B43"/>
          </p15:clr>
        </p15:guide>
        <p15:guide id="61" pos="4180" userDrawn="1">
          <p15:clr>
            <a:srgbClr val="F26B43"/>
          </p15:clr>
        </p15:guide>
        <p15:guide id="62" orient="horz" pos="2047" userDrawn="1">
          <p15:clr>
            <a:srgbClr val="F26B43"/>
          </p15:clr>
        </p15:guide>
        <p15:guide id="63" orient="horz" pos="2273" userDrawn="1">
          <p15:clr>
            <a:srgbClr val="F26B43"/>
          </p15:clr>
        </p15:guide>
        <p15:guide id="64" pos="98" userDrawn="1">
          <p15:clr>
            <a:srgbClr val="F26B43"/>
          </p15:clr>
        </p15:guide>
        <p15:guide id="65" pos="7582" userDrawn="1">
          <p15:clr>
            <a:srgbClr val="F26B43"/>
          </p15:clr>
        </p15:guide>
        <p15:guide id="66" orient="horz" pos="4088" userDrawn="1">
          <p15:clr>
            <a:srgbClr val="F26B43"/>
          </p15:clr>
        </p15:guide>
        <p15:guide id="67" orient="horz" pos="1820" userDrawn="1">
          <p15:clr>
            <a:srgbClr val="F26B43"/>
          </p15:clr>
        </p15:guide>
        <p15:guide id="68" pos="5541" userDrawn="1">
          <p15:clr>
            <a:srgbClr val="F26B43"/>
          </p15:clr>
        </p15:guide>
        <p15:guide id="69" pos="3273" userDrawn="1">
          <p15:clr>
            <a:srgbClr val="F26B43"/>
          </p15:clr>
        </p15:guide>
        <p15:guide id="70" pos="6221" userDrawn="1">
          <p15:clr>
            <a:srgbClr val="F26B43"/>
          </p15:clr>
        </p15:guide>
        <p15:guide id="71" pos="5995" userDrawn="1">
          <p15:clr>
            <a:srgbClr val="F26B43"/>
          </p15:clr>
        </p15:guide>
        <p15:guide id="72" pos="2593" userDrawn="1">
          <p15:clr>
            <a:srgbClr val="F26B43"/>
          </p15:clr>
        </p15:guide>
        <p15:guide id="73" pos="5087" userDrawn="1">
          <p15:clr>
            <a:srgbClr val="F26B43"/>
          </p15:clr>
        </p15:guide>
        <p15:guide id="74" pos="325" userDrawn="1">
          <p15:clr>
            <a:srgbClr val="F26B43"/>
          </p15:clr>
        </p15:guide>
        <p15:guide id="75" pos="7355" userDrawn="1">
          <p15:clr>
            <a:srgbClr val="F26B43"/>
          </p15:clr>
        </p15:guide>
        <p15:guide id="76" pos="2139" userDrawn="1">
          <p15:clr>
            <a:srgbClr val="F26B43"/>
          </p15:clr>
        </p15:guide>
        <p15:guide id="77" pos="1912" userDrawn="1">
          <p15:clr>
            <a:srgbClr val="F26B43"/>
          </p15:clr>
        </p15:guide>
        <p15:guide id="78" pos="2366" userDrawn="1">
          <p15:clr>
            <a:srgbClr val="F26B43"/>
          </p15:clr>
        </p15:guide>
        <p15:guide id="79" pos="5768" userDrawn="1">
          <p15:clr>
            <a:srgbClr val="F26B43"/>
          </p15:clr>
        </p15:guide>
        <p15:guide id="80" pos="1685" userDrawn="1">
          <p15:clr>
            <a:srgbClr val="F26B43"/>
          </p15:clr>
        </p15:guide>
        <p15:guide id="81" pos="2819" userDrawn="1">
          <p15:clr>
            <a:srgbClr val="F26B43"/>
          </p15:clr>
        </p15:guide>
        <p15:guide id="82" pos="3046" userDrawn="1">
          <p15:clr>
            <a:srgbClr val="F26B43"/>
          </p15:clr>
        </p15:guide>
        <p15:guide id="83" orient="horz" pos="232" userDrawn="1">
          <p15:clr>
            <a:srgbClr val="F26B43"/>
          </p15:clr>
        </p15:guide>
        <p15:guide id="84" orient="horz" pos="2954" userDrawn="1">
          <p15:clr>
            <a:srgbClr val="F26B43"/>
          </p15:clr>
        </p15:guide>
        <p15:guide id="85" orient="horz" pos="31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fif"/><Relationship Id="rId7"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jfif"/><Relationship Id="rId5" Type="http://schemas.openxmlformats.org/officeDocument/2006/relationships/image" Target="../media/image30.jfif"/><Relationship Id="rId4" Type="http://schemas.openxmlformats.org/officeDocument/2006/relationships/image" Target="../media/image29.jfif"/></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53F9A2-11AB-A419-F619-76772D51A3DE}"/>
              </a:ext>
            </a:extLst>
          </p:cNvPr>
          <p:cNvSpPr txBox="1"/>
          <p:nvPr/>
        </p:nvSpPr>
        <p:spPr>
          <a:xfrm>
            <a:off x="0" y="5222486"/>
            <a:ext cx="12167616" cy="707886"/>
          </a:xfrm>
          <a:prstGeom prst="rect">
            <a:avLst/>
          </a:prstGeom>
          <a:noFill/>
        </p:spPr>
        <p:txBody>
          <a:bodyPr wrap="square">
            <a:spAutoFit/>
          </a:bodyPr>
          <a:lstStyle/>
          <a:p>
            <a:pPr algn="ctr"/>
            <a:r>
              <a:rPr lang="en-GB" sz="4000" b="1" dirty="0">
                <a:solidFill>
                  <a:schemeClr val="bg1"/>
                </a:solidFill>
                <a:latin typeface="Arial" panose="020B0604020202020204" pitchFamily="34" charset="0"/>
                <a:cs typeface="Arial" panose="020B0604020202020204" pitchFamily="34" charset="0"/>
              </a:rPr>
              <a:t>July</a:t>
            </a:r>
          </a:p>
        </p:txBody>
      </p:sp>
      <p:sp>
        <p:nvSpPr>
          <p:cNvPr id="2" name="Slide Number Placeholder 1">
            <a:extLst>
              <a:ext uri="{FF2B5EF4-FFF2-40B4-BE49-F238E27FC236}">
                <a16:creationId xmlns:a16="http://schemas.microsoft.com/office/drawing/2014/main" id="{55323249-DE22-0762-EEA7-B191396D687E}"/>
              </a:ext>
            </a:extLst>
          </p:cNvPr>
          <p:cNvSpPr>
            <a:spLocks noGrp="1"/>
          </p:cNvSpPr>
          <p:nvPr>
            <p:ph type="sldNum" sz="quarter" idx="10"/>
          </p:nvPr>
        </p:nvSpPr>
        <p:spPr/>
        <p:txBody>
          <a:bodyPr/>
          <a:lstStyle/>
          <a:p>
            <a:fld id="{076E9007-34A8-D547-BE4D-AF25580C3FB5}" type="slidenum">
              <a:rPr lang="en-GB" smtClean="0"/>
              <a:pPr/>
              <a:t>1</a:t>
            </a:fld>
            <a:endParaRPr lang="en-GB" dirty="0"/>
          </a:p>
        </p:txBody>
      </p:sp>
    </p:spTree>
    <p:extLst>
      <p:ext uri="{BB962C8B-B14F-4D97-AF65-F5344CB8AC3E}">
        <p14:creationId xmlns:p14="http://schemas.microsoft.com/office/powerpoint/2010/main" val="2756353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E32C78-41C3-5777-6DE2-F79BBCC40F84}"/>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Anniversaries</a:t>
            </a:r>
          </a:p>
        </p:txBody>
      </p:sp>
      <p:sp>
        <p:nvSpPr>
          <p:cNvPr id="7" name="Triangle 23">
            <a:extLst>
              <a:ext uri="{FF2B5EF4-FFF2-40B4-BE49-F238E27FC236}">
                <a16:creationId xmlns:a16="http://schemas.microsoft.com/office/drawing/2014/main" id="{14370F62-CE1B-3A0D-DA26-8651A0E6FA0B}"/>
              </a:ext>
            </a:extLst>
          </p:cNvPr>
          <p:cNvSpPr/>
          <p:nvPr/>
        </p:nvSpPr>
        <p:spPr>
          <a:xfrm rot="16200000">
            <a:off x="796511" y="2624212"/>
            <a:ext cx="2160000" cy="2160000"/>
          </a:xfrm>
          <a:prstGeom prst="triangle">
            <a:avLst/>
          </a:prstGeom>
          <a:solidFill>
            <a:srgbClr val="8CD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lide Number Placeholder 26">
            <a:extLst>
              <a:ext uri="{FF2B5EF4-FFF2-40B4-BE49-F238E27FC236}">
                <a16:creationId xmlns:a16="http://schemas.microsoft.com/office/drawing/2014/main" id="{BA1C806D-7236-B5CD-1058-6DDDF796741C}"/>
              </a:ext>
            </a:extLst>
          </p:cNvPr>
          <p:cNvSpPr>
            <a:spLocks noGrp="1"/>
          </p:cNvSpPr>
          <p:nvPr>
            <p:ph type="sldNum" sz="quarter" idx="10"/>
          </p:nvPr>
        </p:nvSpPr>
        <p:spPr/>
        <p:txBody>
          <a:bodyPr/>
          <a:lstStyle/>
          <a:p>
            <a:fld id="{076E9007-34A8-D547-BE4D-AF25580C3FB5}" type="slidenum">
              <a:rPr lang="en-GB" smtClean="0"/>
              <a:pPr/>
              <a:t>10</a:t>
            </a:fld>
            <a:endParaRPr lang="en-GB"/>
          </a:p>
        </p:txBody>
      </p:sp>
      <p:sp>
        <p:nvSpPr>
          <p:cNvPr id="2" name="TextBox 1">
            <a:extLst>
              <a:ext uri="{FF2B5EF4-FFF2-40B4-BE49-F238E27FC236}">
                <a16:creationId xmlns:a16="http://schemas.microsoft.com/office/drawing/2014/main" id="{560B5F73-AA9A-FB01-EC7E-F8D1AC687753}"/>
              </a:ext>
            </a:extLst>
          </p:cNvPr>
          <p:cNvSpPr txBox="1"/>
          <p:nvPr/>
        </p:nvSpPr>
        <p:spPr>
          <a:xfrm>
            <a:off x="796511" y="3473380"/>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1 year</a:t>
            </a:r>
          </a:p>
        </p:txBody>
      </p:sp>
      <p:sp>
        <p:nvSpPr>
          <p:cNvPr id="8" name="TextBox 7">
            <a:extLst>
              <a:ext uri="{FF2B5EF4-FFF2-40B4-BE49-F238E27FC236}">
                <a16:creationId xmlns:a16="http://schemas.microsoft.com/office/drawing/2014/main" id="{BE6FA57A-FBBF-F10D-B05C-068441CFECF4}"/>
              </a:ext>
            </a:extLst>
          </p:cNvPr>
          <p:cNvSpPr txBox="1"/>
          <p:nvPr/>
        </p:nvSpPr>
        <p:spPr>
          <a:xfrm>
            <a:off x="3186457" y="2158941"/>
            <a:ext cx="3350439" cy="4524315"/>
          </a:xfrm>
          <a:prstGeom prst="rect">
            <a:avLst/>
          </a:prstGeom>
          <a:noFill/>
        </p:spPr>
        <p:txBody>
          <a:bodyPr wrap="square" rtlCol="0">
            <a:spAutoFit/>
          </a:bodyPr>
          <a:lstStyle/>
          <a:p>
            <a:r>
              <a:rPr lang="en-GB" sz="2400" dirty="0">
                <a:solidFill>
                  <a:srgbClr val="00325E"/>
                </a:solidFill>
              </a:rPr>
              <a:t>Denzel </a:t>
            </a:r>
            <a:r>
              <a:rPr lang="en-GB" sz="2400" dirty="0" err="1">
                <a:solidFill>
                  <a:srgbClr val="00325E"/>
                </a:solidFill>
              </a:rPr>
              <a:t>Nwawuba</a:t>
            </a:r>
            <a:r>
              <a:rPr lang="en-GB" sz="2400" dirty="0">
                <a:solidFill>
                  <a:srgbClr val="00325E"/>
                </a:solidFill>
              </a:rPr>
              <a:t>, Account Planner</a:t>
            </a:r>
          </a:p>
          <a:p>
            <a:endParaRPr lang="en-GB" sz="2400" dirty="0">
              <a:solidFill>
                <a:srgbClr val="00325E"/>
              </a:solidFill>
            </a:endParaRPr>
          </a:p>
          <a:p>
            <a:r>
              <a:rPr lang="en-GB" sz="2400" dirty="0">
                <a:solidFill>
                  <a:srgbClr val="00325E"/>
                </a:solidFill>
              </a:rPr>
              <a:t>William Spencer, Account Director</a:t>
            </a:r>
          </a:p>
          <a:p>
            <a:endParaRPr lang="en-GB" sz="2400" dirty="0">
              <a:solidFill>
                <a:srgbClr val="00325E"/>
              </a:solidFill>
            </a:endParaRPr>
          </a:p>
          <a:p>
            <a:r>
              <a:rPr lang="en-GB" sz="2400" dirty="0">
                <a:solidFill>
                  <a:srgbClr val="00325E"/>
                </a:solidFill>
              </a:rPr>
              <a:t>Rickielle </a:t>
            </a:r>
            <a:r>
              <a:rPr lang="en-GB" sz="2400" dirty="0" err="1">
                <a:solidFill>
                  <a:srgbClr val="00325E"/>
                </a:solidFill>
              </a:rPr>
              <a:t>Nkinki</a:t>
            </a:r>
            <a:r>
              <a:rPr lang="en-GB" sz="2400" dirty="0">
                <a:solidFill>
                  <a:srgbClr val="00325E"/>
                </a:solidFill>
              </a:rPr>
              <a:t>, Account Planner</a:t>
            </a:r>
          </a:p>
          <a:p>
            <a:endParaRPr lang="en-GB" sz="2400" dirty="0">
              <a:solidFill>
                <a:srgbClr val="00325E"/>
              </a:solidFill>
            </a:endParaRPr>
          </a:p>
          <a:p>
            <a:r>
              <a:rPr lang="en-GB" sz="2400" dirty="0">
                <a:solidFill>
                  <a:srgbClr val="00325E"/>
                </a:solidFill>
              </a:rPr>
              <a:t>Aaron </a:t>
            </a:r>
            <a:r>
              <a:rPr lang="en-GB" sz="2400" dirty="0" err="1">
                <a:solidFill>
                  <a:srgbClr val="00325E"/>
                </a:solidFill>
              </a:rPr>
              <a:t>Ramdeen</a:t>
            </a:r>
            <a:r>
              <a:rPr lang="en-GB" sz="2400" dirty="0">
                <a:solidFill>
                  <a:srgbClr val="00325E"/>
                </a:solidFill>
              </a:rPr>
              <a:t>, Technician</a:t>
            </a:r>
          </a:p>
          <a:p>
            <a:endParaRPr lang="en-GB" sz="2400" dirty="0">
              <a:solidFill>
                <a:srgbClr val="00325E"/>
              </a:solidFill>
            </a:endParaRPr>
          </a:p>
        </p:txBody>
      </p:sp>
      <p:sp>
        <p:nvSpPr>
          <p:cNvPr id="5" name="TextBox 4">
            <a:extLst>
              <a:ext uri="{FF2B5EF4-FFF2-40B4-BE49-F238E27FC236}">
                <a16:creationId xmlns:a16="http://schemas.microsoft.com/office/drawing/2014/main" id="{D9E0EA2D-3C5D-15E4-5FF9-AC6139444655}"/>
              </a:ext>
            </a:extLst>
          </p:cNvPr>
          <p:cNvSpPr txBox="1"/>
          <p:nvPr/>
        </p:nvSpPr>
        <p:spPr>
          <a:xfrm>
            <a:off x="8622089" y="2734715"/>
            <a:ext cx="3205843" cy="1938992"/>
          </a:xfrm>
          <a:prstGeom prst="rect">
            <a:avLst/>
          </a:prstGeom>
          <a:noFill/>
        </p:spPr>
        <p:txBody>
          <a:bodyPr wrap="square" rtlCol="0">
            <a:spAutoFit/>
          </a:bodyPr>
          <a:lstStyle/>
          <a:p>
            <a:r>
              <a:rPr lang="en-GB" sz="2400" dirty="0">
                <a:solidFill>
                  <a:srgbClr val="00325E"/>
                </a:solidFill>
              </a:rPr>
              <a:t>Iwan Humphreys, Account Manager</a:t>
            </a:r>
          </a:p>
          <a:p>
            <a:endParaRPr lang="en-GB" sz="2400" dirty="0">
              <a:solidFill>
                <a:srgbClr val="00325E"/>
              </a:solidFill>
            </a:endParaRPr>
          </a:p>
          <a:p>
            <a:r>
              <a:rPr lang="en-GB" sz="2400" dirty="0">
                <a:solidFill>
                  <a:srgbClr val="00325E"/>
                </a:solidFill>
              </a:rPr>
              <a:t>Tom Edwards, Technician</a:t>
            </a:r>
          </a:p>
        </p:txBody>
      </p:sp>
      <p:sp>
        <p:nvSpPr>
          <p:cNvPr id="10" name="Triangle 2">
            <a:extLst>
              <a:ext uri="{FF2B5EF4-FFF2-40B4-BE49-F238E27FC236}">
                <a16:creationId xmlns:a16="http://schemas.microsoft.com/office/drawing/2014/main" id="{717D5C0D-E418-26AC-A51F-906FD0638ABF}"/>
              </a:ext>
            </a:extLst>
          </p:cNvPr>
          <p:cNvSpPr/>
          <p:nvPr/>
        </p:nvSpPr>
        <p:spPr>
          <a:xfrm rot="16200000">
            <a:off x="6138576" y="2624212"/>
            <a:ext cx="2160000" cy="2160000"/>
          </a:xfrm>
          <a:prstGeom prst="triangle">
            <a:avLst/>
          </a:prstGeom>
          <a:solidFill>
            <a:srgbClr val="CBB9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6B0EAD8-22E1-24B7-52B2-ADEB5A28F876}"/>
              </a:ext>
            </a:extLst>
          </p:cNvPr>
          <p:cNvSpPr txBox="1"/>
          <p:nvPr/>
        </p:nvSpPr>
        <p:spPr>
          <a:xfrm>
            <a:off x="6232143" y="3473379"/>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3 years</a:t>
            </a:r>
          </a:p>
        </p:txBody>
      </p:sp>
    </p:spTree>
    <p:extLst>
      <p:ext uri="{BB962C8B-B14F-4D97-AF65-F5344CB8AC3E}">
        <p14:creationId xmlns:p14="http://schemas.microsoft.com/office/powerpoint/2010/main" val="392764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D552-F2BE-F06E-37AE-B8A0C97E28ED}"/>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9112D68B-6346-4BCF-EC11-3F8FE0E7BF9B}"/>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Anniversaries</a:t>
            </a:r>
          </a:p>
        </p:txBody>
      </p:sp>
      <p:sp>
        <p:nvSpPr>
          <p:cNvPr id="27" name="Slide Number Placeholder 26">
            <a:extLst>
              <a:ext uri="{FF2B5EF4-FFF2-40B4-BE49-F238E27FC236}">
                <a16:creationId xmlns:a16="http://schemas.microsoft.com/office/drawing/2014/main" id="{59E7538B-83C6-BCE9-12A9-A5F4C2B08A08}"/>
              </a:ext>
            </a:extLst>
          </p:cNvPr>
          <p:cNvSpPr>
            <a:spLocks noGrp="1"/>
          </p:cNvSpPr>
          <p:nvPr>
            <p:ph type="sldNum" sz="quarter" idx="10"/>
          </p:nvPr>
        </p:nvSpPr>
        <p:spPr/>
        <p:txBody>
          <a:bodyPr/>
          <a:lstStyle/>
          <a:p>
            <a:fld id="{076E9007-34A8-D547-BE4D-AF25580C3FB5}" type="slidenum">
              <a:rPr lang="en-GB" smtClean="0"/>
              <a:pPr/>
              <a:t>11</a:t>
            </a:fld>
            <a:endParaRPr lang="en-GB"/>
          </a:p>
        </p:txBody>
      </p:sp>
      <p:sp>
        <p:nvSpPr>
          <p:cNvPr id="10" name="Triangle 20">
            <a:extLst>
              <a:ext uri="{FF2B5EF4-FFF2-40B4-BE49-F238E27FC236}">
                <a16:creationId xmlns:a16="http://schemas.microsoft.com/office/drawing/2014/main" id="{BBC91A7C-C4A0-D8D5-E5D1-833E948ECCC8}"/>
              </a:ext>
            </a:extLst>
          </p:cNvPr>
          <p:cNvSpPr/>
          <p:nvPr/>
        </p:nvSpPr>
        <p:spPr>
          <a:xfrm rot="16200000">
            <a:off x="6096000" y="2647784"/>
            <a:ext cx="2160000" cy="2160000"/>
          </a:xfrm>
          <a:prstGeom prst="triangle">
            <a:avLst/>
          </a:prstGeom>
          <a:solidFill>
            <a:srgbClr val="169BB2"/>
          </a:solidFill>
          <a:ln>
            <a:solidFill>
              <a:srgbClr val="169B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D1A304AD-ADEF-B0BF-8BF6-6C89C4724255}"/>
              </a:ext>
            </a:extLst>
          </p:cNvPr>
          <p:cNvSpPr txBox="1"/>
          <p:nvPr/>
        </p:nvSpPr>
        <p:spPr>
          <a:xfrm>
            <a:off x="6199855" y="3524323"/>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5 years</a:t>
            </a:r>
          </a:p>
        </p:txBody>
      </p:sp>
      <p:sp>
        <p:nvSpPr>
          <p:cNvPr id="12" name="TextBox 11">
            <a:extLst>
              <a:ext uri="{FF2B5EF4-FFF2-40B4-BE49-F238E27FC236}">
                <a16:creationId xmlns:a16="http://schemas.microsoft.com/office/drawing/2014/main" id="{5A904F7B-3252-C1E9-69BA-6A331F5A0F89}"/>
              </a:ext>
            </a:extLst>
          </p:cNvPr>
          <p:cNvSpPr txBox="1"/>
          <p:nvPr/>
        </p:nvSpPr>
        <p:spPr>
          <a:xfrm>
            <a:off x="8504887" y="1234646"/>
            <a:ext cx="3400191" cy="4524315"/>
          </a:xfrm>
          <a:prstGeom prst="rect">
            <a:avLst/>
          </a:prstGeom>
          <a:noFill/>
        </p:spPr>
        <p:txBody>
          <a:bodyPr wrap="square" rtlCol="0">
            <a:spAutoFit/>
          </a:bodyPr>
          <a:lstStyle/>
          <a:p>
            <a:endParaRPr lang="en-GB" sz="2400" dirty="0">
              <a:solidFill>
                <a:srgbClr val="00325E"/>
              </a:solidFill>
            </a:endParaRPr>
          </a:p>
          <a:p>
            <a:r>
              <a:rPr lang="en-GB" sz="2400" dirty="0">
                <a:solidFill>
                  <a:srgbClr val="00325E"/>
                </a:solidFill>
              </a:rPr>
              <a:t>Olly Willmore, Development &amp; Partnership Director</a:t>
            </a:r>
          </a:p>
          <a:p>
            <a:endParaRPr lang="en-GB" sz="2400" dirty="0">
              <a:solidFill>
                <a:srgbClr val="00325E"/>
              </a:solidFill>
            </a:endParaRPr>
          </a:p>
          <a:p>
            <a:r>
              <a:rPr lang="en-GB" sz="2400" dirty="0">
                <a:solidFill>
                  <a:srgbClr val="00325E"/>
                </a:solidFill>
              </a:rPr>
              <a:t>Jenny Pusey, Talent Attraction Manager</a:t>
            </a:r>
          </a:p>
          <a:p>
            <a:endParaRPr lang="en-GB" sz="2400" dirty="0">
              <a:solidFill>
                <a:srgbClr val="00325E"/>
              </a:solidFill>
            </a:endParaRPr>
          </a:p>
          <a:p>
            <a:r>
              <a:rPr lang="en-GB" sz="2400" dirty="0">
                <a:solidFill>
                  <a:srgbClr val="00325E"/>
                </a:solidFill>
              </a:rPr>
              <a:t>Reema </a:t>
            </a:r>
            <a:r>
              <a:rPr lang="en-GB" sz="2400" dirty="0" err="1">
                <a:solidFill>
                  <a:srgbClr val="00325E"/>
                </a:solidFill>
              </a:rPr>
              <a:t>Mothreja</a:t>
            </a:r>
            <a:r>
              <a:rPr lang="en-GB" sz="2400" dirty="0">
                <a:solidFill>
                  <a:srgbClr val="00325E"/>
                </a:solidFill>
              </a:rPr>
              <a:t>, Senior Systems Operations Co-ordinator</a:t>
            </a:r>
          </a:p>
        </p:txBody>
      </p:sp>
      <p:sp>
        <p:nvSpPr>
          <p:cNvPr id="13" name="Triangle 20">
            <a:extLst>
              <a:ext uri="{FF2B5EF4-FFF2-40B4-BE49-F238E27FC236}">
                <a16:creationId xmlns:a16="http://schemas.microsoft.com/office/drawing/2014/main" id="{102600A7-F8EB-3953-A79E-204AD9521028}"/>
              </a:ext>
            </a:extLst>
          </p:cNvPr>
          <p:cNvSpPr/>
          <p:nvPr/>
        </p:nvSpPr>
        <p:spPr>
          <a:xfrm rot="16200000">
            <a:off x="630474" y="2647784"/>
            <a:ext cx="2160000" cy="2160000"/>
          </a:xfrm>
          <a:prstGeom prst="triangle">
            <a:avLst/>
          </a:prstGeom>
          <a:solidFill>
            <a:srgbClr val="169BB2"/>
          </a:solidFill>
          <a:ln>
            <a:solidFill>
              <a:srgbClr val="169B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2CA58D"/>
              </a:solidFill>
            </a:endParaRPr>
          </a:p>
        </p:txBody>
      </p:sp>
      <p:sp>
        <p:nvSpPr>
          <p:cNvPr id="14" name="TextBox 13">
            <a:extLst>
              <a:ext uri="{FF2B5EF4-FFF2-40B4-BE49-F238E27FC236}">
                <a16:creationId xmlns:a16="http://schemas.microsoft.com/office/drawing/2014/main" id="{66EDBA74-3996-9E8C-E721-C33BA08F44CE}"/>
              </a:ext>
            </a:extLst>
          </p:cNvPr>
          <p:cNvSpPr txBox="1"/>
          <p:nvPr/>
        </p:nvSpPr>
        <p:spPr>
          <a:xfrm>
            <a:off x="734329" y="3524323"/>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5 years</a:t>
            </a:r>
          </a:p>
        </p:txBody>
      </p:sp>
      <p:sp>
        <p:nvSpPr>
          <p:cNvPr id="15" name="TextBox 14">
            <a:extLst>
              <a:ext uri="{FF2B5EF4-FFF2-40B4-BE49-F238E27FC236}">
                <a16:creationId xmlns:a16="http://schemas.microsoft.com/office/drawing/2014/main" id="{75813F17-AA0F-55C5-685E-A9E6BE56CCD0}"/>
              </a:ext>
            </a:extLst>
          </p:cNvPr>
          <p:cNvSpPr txBox="1"/>
          <p:nvPr/>
        </p:nvSpPr>
        <p:spPr>
          <a:xfrm>
            <a:off x="3058056" y="2242667"/>
            <a:ext cx="3286831" cy="3785652"/>
          </a:xfrm>
          <a:prstGeom prst="rect">
            <a:avLst/>
          </a:prstGeom>
          <a:noFill/>
        </p:spPr>
        <p:txBody>
          <a:bodyPr wrap="square" rtlCol="0">
            <a:spAutoFit/>
          </a:bodyPr>
          <a:lstStyle/>
          <a:p>
            <a:r>
              <a:rPr lang="en-GB" sz="2400" dirty="0">
                <a:solidFill>
                  <a:srgbClr val="00325E"/>
                </a:solidFill>
              </a:rPr>
              <a:t>Michael McGuire, Payroll &amp; Benefits Partner</a:t>
            </a:r>
          </a:p>
          <a:p>
            <a:endParaRPr lang="en-GB" sz="2400" dirty="0">
              <a:solidFill>
                <a:srgbClr val="00325E"/>
              </a:solidFill>
            </a:endParaRPr>
          </a:p>
          <a:p>
            <a:r>
              <a:rPr lang="en-GB" sz="2400" dirty="0">
                <a:solidFill>
                  <a:srgbClr val="00325E"/>
                </a:solidFill>
              </a:rPr>
              <a:t>Paul </a:t>
            </a:r>
            <a:r>
              <a:rPr lang="en-GB" sz="2400" dirty="0" err="1">
                <a:solidFill>
                  <a:srgbClr val="00325E"/>
                </a:solidFill>
              </a:rPr>
              <a:t>Crepaz</a:t>
            </a:r>
            <a:r>
              <a:rPr lang="en-GB" sz="2400" dirty="0">
                <a:solidFill>
                  <a:srgbClr val="00325E"/>
                </a:solidFill>
              </a:rPr>
              <a:t>, Technician</a:t>
            </a:r>
          </a:p>
          <a:p>
            <a:endParaRPr lang="en-GB" sz="2400" dirty="0">
              <a:solidFill>
                <a:srgbClr val="00325E"/>
              </a:solidFill>
            </a:endParaRPr>
          </a:p>
          <a:p>
            <a:r>
              <a:rPr lang="en-GB" sz="2400" dirty="0">
                <a:solidFill>
                  <a:srgbClr val="00325E"/>
                </a:solidFill>
              </a:rPr>
              <a:t>Rashawn Sarpong-Robinson, Account Manager</a:t>
            </a:r>
          </a:p>
        </p:txBody>
      </p:sp>
    </p:spTree>
    <p:extLst>
      <p:ext uri="{BB962C8B-B14F-4D97-AF65-F5344CB8AC3E}">
        <p14:creationId xmlns:p14="http://schemas.microsoft.com/office/powerpoint/2010/main" val="257877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D552-F2BE-F06E-37AE-B8A0C97E28ED}"/>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9112D68B-6346-4BCF-EC11-3F8FE0E7BF9B}"/>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Anniversaries</a:t>
            </a:r>
          </a:p>
        </p:txBody>
      </p:sp>
      <p:sp>
        <p:nvSpPr>
          <p:cNvPr id="27" name="Slide Number Placeholder 26">
            <a:extLst>
              <a:ext uri="{FF2B5EF4-FFF2-40B4-BE49-F238E27FC236}">
                <a16:creationId xmlns:a16="http://schemas.microsoft.com/office/drawing/2014/main" id="{59E7538B-83C6-BCE9-12A9-A5F4C2B08A08}"/>
              </a:ext>
            </a:extLst>
          </p:cNvPr>
          <p:cNvSpPr>
            <a:spLocks noGrp="1"/>
          </p:cNvSpPr>
          <p:nvPr>
            <p:ph type="sldNum" sz="quarter" idx="10"/>
          </p:nvPr>
        </p:nvSpPr>
        <p:spPr/>
        <p:txBody>
          <a:bodyPr/>
          <a:lstStyle/>
          <a:p>
            <a:fld id="{076E9007-34A8-D547-BE4D-AF25580C3FB5}" type="slidenum">
              <a:rPr lang="en-GB" smtClean="0"/>
              <a:pPr/>
              <a:t>12</a:t>
            </a:fld>
            <a:endParaRPr lang="en-GB"/>
          </a:p>
        </p:txBody>
      </p:sp>
      <p:sp>
        <p:nvSpPr>
          <p:cNvPr id="5" name="Triangle 20">
            <a:extLst>
              <a:ext uri="{FF2B5EF4-FFF2-40B4-BE49-F238E27FC236}">
                <a16:creationId xmlns:a16="http://schemas.microsoft.com/office/drawing/2014/main" id="{406DCE60-A8B4-9BA8-6D41-27CBB9FEBB46}"/>
              </a:ext>
            </a:extLst>
          </p:cNvPr>
          <p:cNvSpPr/>
          <p:nvPr/>
        </p:nvSpPr>
        <p:spPr>
          <a:xfrm rot="16200000">
            <a:off x="2059424" y="2606264"/>
            <a:ext cx="3124702" cy="2493801"/>
          </a:xfrm>
          <a:prstGeom prst="triangle">
            <a:avLst/>
          </a:prstGeom>
          <a:solidFill>
            <a:srgbClr val="8CD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47A3DEF6-0BEE-BEC1-EA40-EDE8B57215DF}"/>
              </a:ext>
            </a:extLst>
          </p:cNvPr>
          <p:cNvSpPr txBox="1"/>
          <p:nvPr/>
        </p:nvSpPr>
        <p:spPr>
          <a:xfrm>
            <a:off x="2496710" y="3622333"/>
            <a:ext cx="2610504"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20 years</a:t>
            </a:r>
          </a:p>
        </p:txBody>
      </p:sp>
      <p:sp>
        <p:nvSpPr>
          <p:cNvPr id="7" name="TextBox 6">
            <a:extLst>
              <a:ext uri="{FF2B5EF4-FFF2-40B4-BE49-F238E27FC236}">
                <a16:creationId xmlns:a16="http://schemas.microsoft.com/office/drawing/2014/main" id="{E182DBB0-FD59-9F5A-F5BA-668C6EC16A46}"/>
              </a:ext>
            </a:extLst>
          </p:cNvPr>
          <p:cNvSpPr txBox="1"/>
          <p:nvPr/>
        </p:nvSpPr>
        <p:spPr>
          <a:xfrm>
            <a:off x="5107214" y="3225629"/>
            <a:ext cx="3205843" cy="1200329"/>
          </a:xfrm>
          <a:prstGeom prst="rect">
            <a:avLst/>
          </a:prstGeom>
          <a:noFill/>
        </p:spPr>
        <p:txBody>
          <a:bodyPr wrap="square" rtlCol="0">
            <a:spAutoFit/>
          </a:bodyPr>
          <a:lstStyle/>
          <a:p>
            <a:r>
              <a:rPr lang="en-GB" sz="3600" dirty="0">
                <a:solidFill>
                  <a:srgbClr val="00325E"/>
                </a:solidFill>
              </a:rPr>
              <a:t>Adam </a:t>
            </a:r>
            <a:r>
              <a:rPr lang="en-GB" sz="3600" dirty="0" err="1">
                <a:solidFill>
                  <a:srgbClr val="00325E"/>
                </a:solidFill>
              </a:rPr>
              <a:t>Zdunek</a:t>
            </a:r>
            <a:r>
              <a:rPr lang="en-GB" sz="3600" dirty="0">
                <a:solidFill>
                  <a:srgbClr val="00325E"/>
                </a:solidFill>
              </a:rPr>
              <a:t>, Technician</a:t>
            </a:r>
          </a:p>
        </p:txBody>
      </p:sp>
    </p:spTree>
    <p:extLst>
      <p:ext uri="{BB962C8B-B14F-4D97-AF65-F5344CB8AC3E}">
        <p14:creationId xmlns:p14="http://schemas.microsoft.com/office/powerpoint/2010/main" val="3248575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D552-F2BE-F06E-37AE-B8A0C97E28ED}"/>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9112D68B-6346-4BCF-EC11-3F8FE0E7BF9B}"/>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Apprenticeships</a:t>
            </a:r>
          </a:p>
        </p:txBody>
      </p:sp>
      <p:sp>
        <p:nvSpPr>
          <p:cNvPr id="27" name="Slide Number Placeholder 26">
            <a:extLst>
              <a:ext uri="{FF2B5EF4-FFF2-40B4-BE49-F238E27FC236}">
                <a16:creationId xmlns:a16="http://schemas.microsoft.com/office/drawing/2014/main" id="{59E7538B-83C6-BCE9-12A9-A5F4C2B08A08}"/>
              </a:ext>
            </a:extLst>
          </p:cNvPr>
          <p:cNvSpPr>
            <a:spLocks noGrp="1"/>
          </p:cNvSpPr>
          <p:nvPr>
            <p:ph type="sldNum" sz="quarter" idx="10"/>
          </p:nvPr>
        </p:nvSpPr>
        <p:spPr/>
        <p:txBody>
          <a:bodyPr/>
          <a:lstStyle/>
          <a:p>
            <a:fld id="{076E9007-34A8-D547-BE4D-AF25580C3FB5}" type="slidenum">
              <a:rPr lang="en-GB" smtClean="0"/>
              <a:pPr/>
              <a:t>13</a:t>
            </a:fld>
            <a:endParaRPr lang="en-GB"/>
          </a:p>
        </p:txBody>
      </p:sp>
      <p:sp>
        <p:nvSpPr>
          <p:cNvPr id="5" name="TextBox 4">
            <a:extLst>
              <a:ext uri="{FF2B5EF4-FFF2-40B4-BE49-F238E27FC236}">
                <a16:creationId xmlns:a16="http://schemas.microsoft.com/office/drawing/2014/main" id="{D0AA4254-9473-7AAD-E50C-B7F5FA7EA640}"/>
              </a:ext>
            </a:extLst>
          </p:cNvPr>
          <p:cNvSpPr txBox="1"/>
          <p:nvPr/>
        </p:nvSpPr>
        <p:spPr>
          <a:xfrm>
            <a:off x="349513" y="2798383"/>
            <a:ext cx="5706427" cy="2800767"/>
          </a:xfrm>
          <a:prstGeom prst="rect">
            <a:avLst/>
          </a:prstGeom>
          <a:noFill/>
        </p:spPr>
        <p:txBody>
          <a:bodyPr wrap="square" rtlCol="0">
            <a:spAutoFit/>
          </a:bodyPr>
          <a:lstStyle/>
          <a:p>
            <a:r>
              <a:rPr lang="en-GB" sz="4400">
                <a:solidFill>
                  <a:srgbClr val="00325E"/>
                </a:solidFill>
              </a:rPr>
              <a:t>Carly Stanley</a:t>
            </a:r>
            <a:endParaRPr lang="en-GB" sz="4400" dirty="0">
              <a:solidFill>
                <a:srgbClr val="00325E"/>
              </a:solidFill>
            </a:endParaRPr>
          </a:p>
          <a:p>
            <a:endParaRPr lang="en-GB" sz="4400" dirty="0">
              <a:solidFill>
                <a:srgbClr val="00325E"/>
              </a:solidFill>
            </a:endParaRPr>
          </a:p>
          <a:p>
            <a:r>
              <a:rPr lang="en-GB" sz="4400" dirty="0">
                <a:solidFill>
                  <a:srgbClr val="00325E"/>
                </a:solidFill>
              </a:rPr>
              <a:t>Coaching Professional Level 5 </a:t>
            </a:r>
          </a:p>
        </p:txBody>
      </p:sp>
      <p:pic>
        <p:nvPicPr>
          <p:cNvPr id="6" name="Picture 2" descr="Congratulations Bunting">
            <a:extLst>
              <a:ext uri="{FF2B5EF4-FFF2-40B4-BE49-F238E27FC236}">
                <a16:creationId xmlns:a16="http://schemas.microsoft.com/office/drawing/2014/main" id="{9D00583E-378B-1BFF-74AE-EB9063ABD62A}"/>
              </a:ext>
            </a:extLst>
          </p:cNvPr>
          <p:cNvPicPr>
            <a:picLocks noChangeAspect="1" noChangeArrowheads="1"/>
          </p:cNvPicPr>
          <p:nvPr/>
        </p:nvPicPr>
        <p:blipFill rotWithShape="1">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4994083" y="0"/>
            <a:ext cx="7215332" cy="23284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in a black suit&#10;&#10;Description automatically generated">
            <a:extLst>
              <a:ext uri="{FF2B5EF4-FFF2-40B4-BE49-F238E27FC236}">
                <a16:creationId xmlns:a16="http://schemas.microsoft.com/office/drawing/2014/main" id="{9B3341DE-6853-1E91-8C4F-3F40E17F9B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84135" y="2028327"/>
            <a:ext cx="4022489" cy="4405723"/>
          </a:xfrm>
          <a:prstGeom prst="rect">
            <a:avLst/>
          </a:prstGeom>
        </p:spPr>
      </p:pic>
    </p:spTree>
    <p:extLst>
      <p:ext uri="{BB962C8B-B14F-4D97-AF65-F5344CB8AC3E}">
        <p14:creationId xmlns:p14="http://schemas.microsoft.com/office/powerpoint/2010/main" val="360024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14</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Leadership Development Programme</a:t>
            </a:r>
          </a:p>
        </p:txBody>
      </p:sp>
      <p:sp>
        <p:nvSpPr>
          <p:cNvPr id="2" name="TextBox 1">
            <a:extLst>
              <a:ext uri="{FF2B5EF4-FFF2-40B4-BE49-F238E27FC236}">
                <a16:creationId xmlns:a16="http://schemas.microsoft.com/office/drawing/2014/main" id="{35941374-1912-A860-DD12-FF9F9F018284}"/>
              </a:ext>
            </a:extLst>
          </p:cNvPr>
          <p:cNvSpPr txBox="1"/>
          <p:nvPr/>
        </p:nvSpPr>
        <p:spPr>
          <a:xfrm>
            <a:off x="6429831" y="2348461"/>
            <a:ext cx="4601029" cy="3970318"/>
          </a:xfrm>
          <a:prstGeom prst="rect">
            <a:avLst/>
          </a:prstGeom>
          <a:noFill/>
        </p:spPr>
        <p:txBody>
          <a:bodyPr wrap="square" rtlCol="0">
            <a:spAutoFit/>
          </a:bodyPr>
          <a:lstStyle/>
          <a:p>
            <a:r>
              <a:rPr lang="en-GB" sz="2800" b="1" dirty="0">
                <a:solidFill>
                  <a:srgbClr val="00325E"/>
                </a:solidFill>
              </a:rPr>
              <a:t>Module 1 </a:t>
            </a:r>
            <a:r>
              <a:rPr lang="en-GB" sz="2800" dirty="0">
                <a:solidFill>
                  <a:srgbClr val="00325E"/>
                </a:solidFill>
              </a:rPr>
              <a:t>– 25</a:t>
            </a:r>
            <a:r>
              <a:rPr lang="en-GB" sz="2800" baseline="30000" dirty="0">
                <a:solidFill>
                  <a:srgbClr val="00325E"/>
                </a:solidFill>
              </a:rPr>
              <a:t>th</a:t>
            </a:r>
            <a:r>
              <a:rPr lang="en-GB" sz="2800" dirty="0">
                <a:solidFill>
                  <a:srgbClr val="00325E"/>
                </a:solidFill>
              </a:rPr>
              <a:t> July</a:t>
            </a:r>
          </a:p>
          <a:p>
            <a:endParaRPr lang="en-GB" sz="2800" dirty="0">
              <a:solidFill>
                <a:srgbClr val="00325E"/>
              </a:solidFill>
            </a:endParaRPr>
          </a:p>
          <a:p>
            <a:r>
              <a:rPr lang="en-GB" sz="2800" b="1" dirty="0">
                <a:solidFill>
                  <a:srgbClr val="00325E"/>
                </a:solidFill>
              </a:rPr>
              <a:t>Module 2 </a:t>
            </a:r>
            <a:r>
              <a:rPr lang="en-GB" sz="2800" dirty="0">
                <a:solidFill>
                  <a:srgbClr val="00325E"/>
                </a:solidFill>
              </a:rPr>
              <a:t>– 11</a:t>
            </a:r>
            <a:r>
              <a:rPr lang="en-GB" sz="2800" baseline="30000" dirty="0">
                <a:solidFill>
                  <a:srgbClr val="00325E"/>
                </a:solidFill>
              </a:rPr>
              <a:t>th</a:t>
            </a:r>
            <a:r>
              <a:rPr lang="en-GB" sz="2800" dirty="0">
                <a:solidFill>
                  <a:srgbClr val="00325E"/>
                </a:solidFill>
              </a:rPr>
              <a:t> September</a:t>
            </a:r>
          </a:p>
          <a:p>
            <a:endParaRPr lang="en-GB" sz="2800" dirty="0">
              <a:solidFill>
                <a:srgbClr val="00325E"/>
              </a:solidFill>
            </a:endParaRPr>
          </a:p>
          <a:p>
            <a:r>
              <a:rPr lang="en-GB" sz="2800" b="1" dirty="0">
                <a:solidFill>
                  <a:srgbClr val="00325E"/>
                </a:solidFill>
              </a:rPr>
              <a:t>Module 3 </a:t>
            </a:r>
            <a:r>
              <a:rPr lang="en-GB" sz="2800" dirty="0">
                <a:solidFill>
                  <a:srgbClr val="00325E"/>
                </a:solidFill>
              </a:rPr>
              <a:t>– 15</a:t>
            </a:r>
            <a:r>
              <a:rPr lang="en-GB" sz="2800" baseline="30000" dirty="0">
                <a:solidFill>
                  <a:srgbClr val="00325E"/>
                </a:solidFill>
              </a:rPr>
              <a:t>th</a:t>
            </a:r>
            <a:r>
              <a:rPr lang="en-GB" sz="2800" dirty="0">
                <a:solidFill>
                  <a:srgbClr val="00325E"/>
                </a:solidFill>
              </a:rPr>
              <a:t> October</a:t>
            </a:r>
          </a:p>
          <a:p>
            <a:endParaRPr lang="en-GB" sz="2800" dirty="0">
              <a:solidFill>
                <a:srgbClr val="00325E"/>
              </a:solidFill>
            </a:endParaRPr>
          </a:p>
          <a:p>
            <a:r>
              <a:rPr lang="en-GB" sz="2800" b="1" dirty="0">
                <a:solidFill>
                  <a:srgbClr val="00325E"/>
                </a:solidFill>
              </a:rPr>
              <a:t>Module 4 </a:t>
            </a:r>
            <a:r>
              <a:rPr lang="en-GB" sz="2800" dirty="0">
                <a:solidFill>
                  <a:srgbClr val="00325E"/>
                </a:solidFill>
              </a:rPr>
              <a:t>– 13</a:t>
            </a:r>
            <a:r>
              <a:rPr lang="en-GB" sz="2800" baseline="30000" dirty="0">
                <a:solidFill>
                  <a:srgbClr val="00325E"/>
                </a:solidFill>
              </a:rPr>
              <a:t>th</a:t>
            </a:r>
            <a:r>
              <a:rPr lang="en-GB" sz="2800" dirty="0">
                <a:solidFill>
                  <a:srgbClr val="00325E"/>
                </a:solidFill>
              </a:rPr>
              <a:t> November</a:t>
            </a:r>
          </a:p>
          <a:p>
            <a:endParaRPr lang="en-GB" sz="2800" dirty="0">
              <a:solidFill>
                <a:srgbClr val="00325E"/>
              </a:solidFill>
            </a:endParaRPr>
          </a:p>
          <a:p>
            <a:r>
              <a:rPr lang="en-GB" sz="2800" b="1" dirty="0">
                <a:solidFill>
                  <a:srgbClr val="00325E"/>
                </a:solidFill>
              </a:rPr>
              <a:t>Module 5 </a:t>
            </a:r>
            <a:r>
              <a:rPr lang="en-GB" sz="2800" dirty="0">
                <a:solidFill>
                  <a:srgbClr val="00325E"/>
                </a:solidFill>
              </a:rPr>
              <a:t>– 15</a:t>
            </a:r>
            <a:r>
              <a:rPr lang="en-GB" sz="2800" baseline="30000" dirty="0">
                <a:solidFill>
                  <a:srgbClr val="00325E"/>
                </a:solidFill>
              </a:rPr>
              <a:t>th</a:t>
            </a:r>
            <a:r>
              <a:rPr lang="en-GB" sz="2800" dirty="0">
                <a:solidFill>
                  <a:srgbClr val="00325E"/>
                </a:solidFill>
              </a:rPr>
              <a:t> January</a:t>
            </a:r>
          </a:p>
        </p:txBody>
      </p:sp>
      <p:pic>
        <p:nvPicPr>
          <p:cNvPr id="6" name="Picture 5" descr="A blue and black logo&#10;&#10;Description automatically generated">
            <a:extLst>
              <a:ext uri="{FF2B5EF4-FFF2-40B4-BE49-F238E27FC236}">
                <a16:creationId xmlns:a16="http://schemas.microsoft.com/office/drawing/2014/main" id="{8579CE2A-2475-A0D0-90CB-FCEAD1786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6961" y="28765"/>
            <a:ext cx="5050971" cy="1166446"/>
          </a:xfrm>
          <a:prstGeom prst="rect">
            <a:avLst/>
          </a:prstGeom>
        </p:spPr>
      </p:pic>
      <p:pic>
        <p:nvPicPr>
          <p:cNvPr id="8" name="Picture 7">
            <a:extLst>
              <a:ext uri="{FF2B5EF4-FFF2-40B4-BE49-F238E27FC236}">
                <a16:creationId xmlns:a16="http://schemas.microsoft.com/office/drawing/2014/main" id="{02944BEF-1C99-15C5-CF5B-854D648A761A}"/>
              </a:ext>
            </a:extLst>
          </p:cNvPr>
          <p:cNvPicPr>
            <a:picLocks noChangeAspect="1"/>
          </p:cNvPicPr>
          <p:nvPr/>
        </p:nvPicPr>
        <p:blipFill>
          <a:blip r:embed="rId4"/>
          <a:stretch>
            <a:fillRect/>
          </a:stretch>
        </p:blipFill>
        <p:spPr>
          <a:xfrm>
            <a:off x="424997" y="2085337"/>
            <a:ext cx="4972575" cy="4585238"/>
          </a:xfrm>
          <a:prstGeom prst="rect">
            <a:avLst/>
          </a:prstGeom>
        </p:spPr>
      </p:pic>
    </p:spTree>
    <p:extLst>
      <p:ext uri="{BB962C8B-B14F-4D97-AF65-F5344CB8AC3E}">
        <p14:creationId xmlns:p14="http://schemas.microsoft.com/office/powerpoint/2010/main" val="3030131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59FE-34AE-DD00-394F-C4413D2AB89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7C65B-215B-C4C9-ED11-4E6076BC43B0}"/>
              </a:ext>
            </a:extLst>
          </p:cNvPr>
          <p:cNvSpPr>
            <a:spLocks noGrp="1"/>
          </p:cNvSpPr>
          <p:nvPr>
            <p:ph type="sldNum" sz="quarter" idx="10"/>
          </p:nvPr>
        </p:nvSpPr>
        <p:spPr/>
        <p:txBody>
          <a:bodyPr/>
          <a:lstStyle/>
          <a:p>
            <a:fld id="{076E9007-34A8-D547-BE4D-AF25580C3FB5}" type="slidenum">
              <a:rPr lang="en-GB" smtClean="0"/>
              <a:pPr/>
              <a:t>15</a:t>
            </a:fld>
            <a:endParaRPr lang="en-GB"/>
          </a:p>
        </p:txBody>
      </p:sp>
      <p:sp>
        <p:nvSpPr>
          <p:cNvPr id="2" name="TextBox 1">
            <a:extLst>
              <a:ext uri="{FF2B5EF4-FFF2-40B4-BE49-F238E27FC236}">
                <a16:creationId xmlns:a16="http://schemas.microsoft.com/office/drawing/2014/main" id="{0E266540-28ED-59BF-ACA1-053A06CF5C50}"/>
              </a:ext>
            </a:extLst>
          </p:cNvPr>
          <p:cNvSpPr txBox="1"/>
          <p:nvPr/>
        </p:nvSpPr>
        <p:spPr>
          <a:xfrm>
            <a:off x="96818" y="2336017"/>
            <a:ext cx="13571221" cy="4339650"/>
          </a:xfrm>
          <a:prstGeom prst="rect">
            <a:avLst/>
          </a:prstGeom>
          <a:noFill/>
        </p:spPr>
        <p:txBody>
          <a:bodyPr wrap="square">
            <a:spAutoFit/>
          </a:bodyPr>
          <a:lstStyle/>
          <a:p>
            <a:r>
              <a:rPr lang="en-GB" sz="13800" b="1" dirty="0">
                <a:solidFill>
                  <a:schemeClr val="bg1"/>
                </a:solidFill>
                <a:latin typeface="Arial" panose="020B0604020202020204" pitchFamily="34" charset="0"/>
                <a:cs typeface="Arial" panose="020B0604020202020204" pitchFamily="34" charset="0"/>
              </a:rPr>
              <a:t>Wellbeing Benefits</a:t>
            </a:r>
          </a:p>
        </p:txBody>
      </p:sp>
    </p:spTree>
    <p:extLst>
      <p:ext uri="{BB962C8B-B14F-4D97-AF65-F5344CB8AC3E}">
        <p14:creationId xmlns:p14="http://schemas.microsoft.com/office/powerpoint/2010/main" val="492057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1D4E7C-2F30-A2A0-4A89-F83F133ECC97}"/>
              </a:ext>
            </a:extLst>
          </p:cNvPr>
          <p:cNvSpPr>
            <a:spLocks noGrp="1"/>
          </p:cNvSpPr>
          <p:nvPr>
            <p:ph type="sldNum" sz="quarter" idx="10"/>
          </p:nvPr>
        </p:nvSpPr>
        <p:spPr/>
        <p:txBody>
          <a:bodyPr/>
          <a:lstStyle/>
          <a:p>
            <a:fld id="{076E9007-34A8-D547-BE4D-AF25580C3FB5}" type="slidenum">
              <a:rPr lang="en-GB" smtClean="0"/>
              <a:pPr/>
              <a:t>16</a:t>
            </a:fld>
            <a:endParaRPr lang="en-GB"/>
          </a:p>
        </p:txBody>
      </p:sp>
      <p:pic>
        <p:nvPicPr>
          <p:cNvPr id="4" name="Picture 3">
            <a:extLst>
              <a:ext uri="{FF2B5EF4-FFF2-40B4-BE49-F238E27FC236}">
                <a16:creationId xmlns:a16="http://schemas.microsoft.com/office/drawing/2014/main" id="{F347502E-7A22-D652-B76E-B5E24A569B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55" y="0"/>
            <a:ext cx="12173689" cy="6858000"/>
          </a:xfrm>
          <a:prstGeom prst="rect">
            <a:avLst/>
          </a:prstGeom>
        </p:spPr>
      </p:pic>
    </p:spTree>
    <p:extLst>
      <p:ext uri="{BB962C8B-B14F-4D97-AF65-F5344CB8AC3E}">
        <p14:creationId xmlns:p14="http://schemas.microsoft.com/office/powerpoint/2010/main" val="3822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59FE-34AE-DD00-394F-C4413D2AB89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7C65B-215B-C4C9-ED11-4E6076BC43B0}"/>
              </a:ext>
            </a:extLst>
          </p:cNvPr>
          <p:cNvSpPr>
            <a:spLocks noGrp="1"/>
          </p:cNvSpPr>
          <p:nvPr>
            <p:ph type="sldNum" sz="quarter" idx="10"/>
          </p:nvPr>
        </p:nvSpPr>
        <p:spPr/>
        <p:txBody>
          <a:bodyPr/>
          <a:lstStyle/>
          <a:p>
            <a:fld id="{076E9007-34A8-D547-BE4D-AF25580C3FB5}" type="slidenum">
              <a:rPr lang="en-GB" smtClean="0"/>
              <a:pPr/>
              <a:t>17</a:t>
            </a:fld>
            <a:endParaRPr lang="en-GB"/>
          </a:p>
        </p:txBody>
      </p:sp>
      <p:sp>
        <p:nvSpPr>
          <p:cNvPr id="2" name="TextBox 1">
            <a:extLst>
              <a:ext uri="{FF2B5EF4-FFF2-40B4-BE49-F238E27FC236}">
                <a16:creationId xmlns:a16="http://schemas.microsoft.com/office/drawing/2014/main" id="{0E266540-28ED-59BF-ACA1-053A06CF5C50}"/>
              </a:ext>
            </a:extLst>
          </p:cNvPr>
          <p:cNvSpPr txBox="1"/>
          <p:nvPr/>
        </p:nvSpPr>
        <p:spPr>
          <a:xfrm>
            <a:off x="96818" y="2336017"/>
            <a:ext cx="13571221" cy="2215991"/>
          </a:xfrm>
          <a:prstGeom prst="rect">
            <a:avLst/>
          </a:prstGeom>
          <a:noFill/>
        </p:spPr>
        <p:txBody>
          <a:bodyPr wrap="square">
            <a:spAutoFit/>
          </a:bodyPr>
          <a:lstStyle/>
          <a:p>
            <a:r>
              <a:rPr lang="en-GB" sz="13800" b="1" dirty="0">
                <a:solidFill>
                  <a:schemeClr val="bg1"/>
                </a:solidFill>
                <a:latin typeface="Arial" panose="020B0604020202020204" pitchFamily="34" charset="0"/>
                <a:cs typeface="Arial" panose="020B0604020202020204" pitchFamily="34" charset="0"/>
              </a:rPr>
              <a:t>Events</a:t>
            </a:r>
          </a:p>
        </p:txBody>
      </p:sp>
    </p:spTree>
    <p:extLst>
      <p:ext uri="{BB962C8B-B14F-4D97-AF65-F5344CB8AC3E}">
        <p14:creationId xmlns:p14="http://schemas.microsoft.com/office/powerpoint/2010/main" val="194600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18</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Long Service Awards</a:t>
            </a:r>
          </a:p>
        </p:txBody>
      </p:sp>
      <p:pic>
        <p:nvPicPr>
          <p:cNvPr id="3" name="Picture 2" descr="A group of people standing in a room&#10;&#10;Description automatically generated">
            <a:extLst>
              <a:ext uri="{FF2B5EF4-FFF2-40B4-BE49-F238E27FC236}">
                <a16:creationId xmlns:a16="http://schemas.microsoft.com/office/drawing/2014/main" id="{6D683BAF-F47E-24D9-A2E4-CFD19081D8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4070" y="2181567"/>
            <a:ext cx="10474311" cy="4319775"/>
          </a:xfrm>
          <a:prstGeom prst="rect">
            <a:avLst/>
          </a:prstGeom>
        </p:spPr>
      </p:pic>
    </p:spTree>
    <p:extLst>
      <p:ext uri="{BB962C8B-B14F-4D97-AF65-F5344CB8AC3E}">
        <p14:creationId xmlns:p14="http://schemas.microsoft.com/office/powerpoint/2010/main" val="373440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19</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Summer Series</a:t>
            </a:r>
          </a:p>
        </p:txBody>
      </p:sp>
      <p:pic>
        <p:nvPicPr>
          <p:cNvPr id="1028" name="Picture 4" descr="No alternative text description for this image">
            <a:extLst>
              <a:ext uri="{FF2B5EF4-FFF2-40B4-BE49-F238E27FC236}">
                <a16:creationId xmlns:a16="http://schemas.microsoft.com/office/drawing/2014/main" id="{95A76303-56BD-A007-AA90-0F3EFD7F3B5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7204" y="1952207"/>
            <a:ext cx="8364278" cy="470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C9CBC3-0139-AFD1-3068-C18805571D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27" name="Group 26">
            <a:extLst>
              <a:ext uri="{FF2B5EF4-FFF2-40B4-BE49-F238E27FC236}">
                <a16:creationId xmlns:a16="http://schemas.microsoft.com/office/drawing/2014/main" id="{1C304F93-E29B-51CE-6A35-87F6FFB08936}"/>
              </a:ext>
            </a:extLst>
          </p:cNvPr>
          <p:cNvGrpSpPr/>
          <p:nvPr/>
        </p:nvGrpSpPr>
        <p:grpSpPr>
          <a:xfrm>
            <a:off x="177776" y="1422688"/>
            <a:ext cx="3136663" cy="3136663"/>
            <a:chOff x="94394" y="1695718"/>
            <a:chExt cx="3041174" cy="3041174"/>
          </a:xfrm>
        </p:grpSpPr>
        <p:sp>
          <p:nvSpPr>
            <p:cNvPr id="21" name="Oval 20">
              <a:extLst>
                <a:ext uri="{FF2B5EF4-FFF2-40B4-BE49-F238E27FC236}">
                  <a16:creationId xmlns:a16="http://schemas.microsoft.com/office/drawing/2014/main" id="{D8B2395D-19A4-4896-1971-6945DB74D84A}"/>
                </a:ext>
              </a:extLst>
            </p:cNvPr>
            <p:cNvSpPr/>
            <p:nvPr/>
          </p:nvSpPr>
          <p:spPr>
            <a:xfrm>
              <a:off x="240965" y="1956472"/>
              <a:ext cx="2780420" cy="27804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92A438D7-A7BB-2D28-41C0-A815A9BCBA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94" y="1695718"/>
              <a:ext cx="3041174" cy="3041174"/>
            </a:xfrm>
            <a:prstGeom prst="rect">
              <a:avLst/>
            </a:prstGeom>
          </p:spPr>
        </p:pic>
      </p:grpSp>
      <p:grpSp>
        <p:nvGrpSpPr>
          <p:cNvPr id="28" name="Group 27">
            <a:extLst>
              <a:ext uri="{FF2B5EF4-FFF2-40B4-BE49-F238E27FC236}">
                <a16:creationId xmlns:a16="http://schemas.microsoft.com/office/drawing/2014/main" id="{AA7595FE-64E7-6E15-694D-BBADCA8CE8EB}"/>
              </a:ext>
            </a:extLst>
          </p:cNvPr>
          <p:cNvGrpSpPr/>
          <p:nvPr/>
        </p:nvGrpSpPr>
        <p:grpSpPr>
          <a:xfrm>
            <a:off x="3074105" y="2901161"/>
            <a:ext cx="3139599" cy="3139599"/>
            <a:chOff x="3100466" y="2932451"/>
            <a:chExt cx="3608882" cy="3608882"/>
          </a:xfrm>
        </p:grpSpPr>
        <p:sp>
          <p:nvSpPr>
            <p:cNvPr id="25" name="Oval 24">
              <a:extLst>
                <a:ext uri="{FF2B5EF4-FFF2-40B4-BE49-F238E27FC236}">
                  <a16:creationId xmlns:a16="http://schemas.microsoft.com/office/drawing/2014/main" id="{03B98A8F-602D-05FA-D1B3-FFFBBF6B5876}"/>
                </a:ext>
              </a:extLst>
            </p:cNvPr>
            <p:cNvSpPr/>
            <p:nvPr/>
          </p:nvSpPr>
          <p:spPr>
            <a:xfrm>
              <a:off x="3442052" y="3342636"/>
              <a:ext cx="3149272" cy="314927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F26BC77E-E3DB-E0B1-1518-D588E576A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0466" y="2932451"/>
              <a:ext cx="3608882" cy="3608882"/>
            </a:xfrm>
            <a:prstGeom prst="rect">
              <a:avLst/>
            </a:prstGeom>
          </p:spPr>
        </p:pic>
      </p:grpSp>
      <p:grpSp>
        <p:nvGrpSpPr>
          <p:cNvPr id="33" name="Group 32">
            <a:extLst>
              <a:ext uri="{FF2B5EF4-FFF2-40B4-BE49-F238E27FC236}">
                <a16:creationId xmlns:a16="http://schemas.microsoft.com/office/drawing/2014/main" id="{56A67C10-A37B-9559-0D67-D92902DAEDD5}"/>
              </a:ext>
            </a:extLst>
          </p:cNvPr>
          <p:cNvGrpSpPr/>
          <p:nvPr/>
        </p:nvGrpSpPr>
        <p:grpSpPr>
          <a:xfrm>
            <a:off x="5940934" y="1417077"/>
            <a:ext cx="3181736" cy="3181736"/>
            <a:chOff x="5641174" y="1495428"/>
            <a:chExt cx="2312074" cy="2312074"/>
          </a:xfrm>
        </p:grpSpPr>
        <p:sp>
          <p:nvSpPr>
            <p:cNvPr id="29" name="Oval 28">
              <a:extLst>
                <a:ext uri="{FF2B5EF4-FFF2-40B4-BE49-F238E27FC236}">
                  <a16:creationId xmlns:a16="http://schemas.microsoft.com/office/drawing/2014/main" id="{BBBB83F4-C2FB-4045-1444-5C971BEF48B6}"/>
                </a:ext>
              </a:extLst>
            </p:cNvPr>
            <p:cNvSpPr/>
            <p:nvPr/>
          </p:nvSpPr>
          <p:spPr>
            <a:xfrm>
              <a:off x="5776471" y="1679860"/>
              <a:ext cx="2094889" cy="20948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E8CF2FD5-6EB8-ABAC-FA8B-607CB58C25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41174" y="1495428"/>
              <a:ext cx="2312074" cy="2312074"/>
            </a:xfrm>
            <a:prstGeom prst="rect">
              <a:avLst/>
            </a:prstGeom>
          </p:spPr>
        </p:pic>
      </p:grpSp>
      <p:sp>
        <p:nvSpPr>
          <p:cNvPr id="2" name="TextBox 1">
            <a:extLst>
              <a:ext uri="{FF2B5EF4-FFF2-40B4-BE49-F238E27FC236}">
                <a16:creationId xmlns:a16="http://schemas.microsoft.com/office/drawing/2014/main" id="{7B790E40-E132-6791-B8EB-D9387100057C}"/>
              </a:ext>
            </a:extLst>
          </p:cNvPr>
          <p:cNvSpPr txBox="1"/>
          <p:nvPr/>
        </p:nvSpPr>
        <p:spPr>
          <a:xfrm>
            <a:off x="808641" y="4668961"/>
            <a:ext cx="1908338"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RETAIN BUS SHELTERS</a:t>
            </a:r>
          </a:p>
        </p:txBody>
      </p:sp>
      <p:sp>
        <p:nvSpPr>
          <p:cNvPr id="5" name="TextBox 4">
            <a:extLst>
              <a:ext uri="{FF2B5EF4-FFF2-40B4-BE49-F238E27FC236}">
                <a16:creationId xmlns:a16="http://schemas.microsoft.com/office/drawing/2014/main" id="{D00A6987-2442-A4DE-171C-A18E0986C2D3}"/>
              </a:ext>
            </a:extLst>
          </p:cNvPr>
          <p:cNvSpPr txBox="1"/>
          <p:nvPr/>
        </p:nvSpPr>
        <p:spPr>
          <a:xfrm>
            <a:off x="3492848" y="6110060"/>
            <a:ext cx="2302112"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WIN THE UNDERGROUND</a:t>
            </a:r>
          </a:p>
        </p:txBody>
      </p:sp>
      <p:sp>
        <p:nvSpPr>
          <p:cNvPr id="7" name="TextBox 6">
            <a:extLst>
              <a:ext uri="{FF2B5EF4-FFF2-40B4-BE49-F238E27FC236}">
                <a16:creationId xmlns:a16="http://schemas.microsoft.com/office/drawing/2014/main" id="{93580E4B-D07D-B950-9BDC-E1936B1F939F}"/>
              </a:ext>
            </a:extLst>
          </p:cNvPr>
          <p:cNvSpPr txBox="1"/>
          <p:nvPr/>
        </p:nvSpPr>
        <p:spPr>
          <a:xfrm>
            <a:off x="9312134" y="6143534"/>
            <a:ext cx="2302113"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PROGRAMMATIC GROWTH</a:t>
            </a:r>
          </a:p>
        </p:txBody>
      </p:sp>
      <p:sp>
        <p:nvSpPr>
          <p:cNvPr id="8" name="TextBox 7">
            <a:extLst>
              <a:ext uri="{FF2B5EF4-FFF2-40B4-BE49-F238E27FC236}">
                <a16:creationId xmlns:a16="http://schemas.microsoft.com/office/drawing/2014/main" id="{B6BD5284-630A-85AE-CC32-F78CAECCF925}"/>
              </a:ext>
            </a:extLst>
          </p:cNvPr>
          <p:cNvSpPr txBox="1"/>
          <p:nvPr/>
        </p:nvSpPr>
        <p:spPr>
          <a:xfrm>
            <a:off x="6614382" y="4668961"/>
            <a:ext cx="1908338" cy="1015663"/>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TOPLINE MEDIA REVENUE</a:t>
            </a:r>
          </a:p>
        </p:txBody>
      </p:sp>
      <p:grpSp>
        <p:nvGrpSpPr>
          <p:cNvPr id="13" name="Group 12">
            <a:extLst>
              <a:ext uri="{FF2B5EF4-FFF2-40B4-BE49-F238E27FC236}">
                <a16:creationId xmlns:a16="http://schemas.microsoft.com/office/drawing/2014/main" id="{6581C333-F6CB-B201-FB27-7183435439E0}"/>
              </a:ext>
            </a:extLst>
          </p:cNvPr>
          <p:cNvGrpSpPr/>
          <p:nvPr/>
        </p:nvGrpSpPr>
        <p:grpSpPr>
          <a:xfrm>
            <a:off x="8802294" y="2964615"/>
            <a:ext cx="3139598" cy="3139598"/>
            <a:chOff x="8802294" y="2964615"/>
            <a:chExt cx="3139598" cy="3139598"/>
          </a:xfrm>
        </p:grpSpPr>
        <p:sp>
          <p:nvSpPr>
            <p:cNvPr id="35" name="Oval 34">
              <a:extLst>
                <a:ext uri="{FF2B5EF4-FFF2-40B4-BE49-F238E27FC236}">
                  <a16:creationId xmlns:a16="http://schemas.microsoft.com/office/drawing/2014/main" id="{EBDA6FAF-368A-BD01-7C95-C8C5F3EDE466}"/>
                </a:ext>
              </a:extLst>
            </p:cNvPr>
            <p:cNvSpPr/>
            <p:nvPr/>
          </p:nvSpPr>
          <p:spPr>
            <a:xfrm>
              <a:off x="9051647" y="3241380"/>
              <a:ext cx="2823089" cy="282308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a:extLst>
                <a:ext uri="{FF2B5EF4-FFF2-40B4-BE49-F238E27FC236}">
                  <a16:creationId xmlns:a16="http://schemas.microsoft.com/office/drawing/2014/main" id="{36C3496F-1132-5B01-6224-2DD26451813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02294" y="2964615"/>
              <a:ext cx="3139598" cy="3139598"/>
            </a:xfrm>
            <a:prstGeom prst="rect">
              <a:avLst/>
            </a:prstGeom>
          </p:spPr>
        </p:pic>
      </p:grpSp>
      <p:sp>
        <p:nvSpPr>
          <p:cNvPr id="9" name="TextBox 8">
            <a:extLst>
              <a:ext uri="{FF2B5EF4-FFF2-40B4-BE49-F238E27FC236}">
                <a16:creationId xmlns:a16="http://schemas.microsoft.com/office/drawing/2014/main" id="{AA35BDCE-3AC5-9D08-544A-D8477A46B276}"/>
              </a:ext>
            </a:extLst>
          </p:cNvPr>
          <p:cNvSpPr txBox="1"/>
          <p:nvPr/>
        </p:nvSpPr>
        <p:spPr>
          <a:xfrm>
            <a:off x="5858359" y="-23604"/>
            <a:ext cx="6333641" cy="1015663"/>
          </a:xfrm>
          <a:prstGeom prst="rect">
            <a:avLst/>
          </a:prstGeom>
          <a:noFill/>
        </p:spPr>
        <p:txBody>
          <a:bodyPr wrap="square">
            <a:spAutoFit/>
          </a:bodyPr>
          <a:lstStyle/>
          <a:p>
            <a:r>
              <a:rPr lang="en-GB" sz="6000" b="1" dirty="0">
                <a:solidFill>
                  <a:srgbClr val="00335B"/>
                </a:solidFill>
                <a:latin typeface="Arial" panose="020B0604020202020204" pitchFamily="34" charset="0"/>
                <a:cs typeface="Arial" panose="020B0604020202020204" pitchFamily="34" charset="0"/>
              </a:rPr>
              <a:t>2024 Objectives</a:t>
            </a:r>
          </a:p>
        </p:txBody>
      </p:sp>
      <p:pic>
        <p:nvPicPr>
          <p:cNvPr id="14" name="Picture 13">
            <a:extLst>
              <a:ext uri="{FF2B5EF4-FFF2-40B4-BE49-F238E27FC236}">
                <a16:creationId xmlns:a16="http://schemas.microsoft.com/office/drawing/2014/main" id="{1CEB76C1-AE85-3C71-6966-F8D1364B17C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5991" y="64908"/>
            <a:ext cx="1828800" cy="622935"/>
          </a:xfrm>
          <a:prstGeom prst="rect">
            <a:avLst/>
          </a:prstGeom>
        </p:spPr>
      </p:pic>
    </p:spTree>
    <p:extLst>
      <p:ext uri="{BB962C8B-B14F-4D97-AF65-F5344CB8AC3E}">
        <p14:creationId xmlns:p14="http://schemas.microsoft.com/office/powerpoint/2010/main" val="1670962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20</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Mad//Fest</a:t>
            </a:r>
          </a:p>
        </p:txBody>
      </p:sp>
      <p:pic>
        <p:nvPicPr>
          <p:cNvPr id="1026" name="Picture 2" descr="No alt text provided for this image">
            <a:extLst>
              <a:ext uri="{FF2B5EF4-FFF2-40B4-BE49-F238E27FC236}">
                <a16:creationId xmlns:a16="http://schemas.microsoft.com/office/drawing/2014/main" id="{79242333-FD69-0A56-A5F8-E49C8DD12F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0911" y="1952207"/>
            <a:ext cx="8436864" cy="474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9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pic>
        <p:nvPicPr>
          <p:cNvPr id="20" name="Picture 19" descr="A lake surrounded by mountains&#10;&#10;Description automatically generated">
            <a:extLst>
              <a:ext uri="{FF2B5EF4-FFF2-40B4-BE49-F238E27FC236}">
                <a16:creationId xmlns:a16="http://schemas.microsoft.com/office/drawing/2014/main" id="{4CBC1852-C0B0-A16E-3D12-C5B3AE30F382}"/>
              </a:ext>
            </a:extLst>
          </p:cNvPr>
          <p:cNvPicPr>
            <a:picLocks noChangeAspect="1"/>
          </p:cNvPicPr>
          <p:nvPr/>
        </p:nvPicPr>
        <p:blipFill rotWithShape="1">
          <a:blip r:embed="rId3"/>
          <a:srcRect l="1196" r="12482" b="-2"/>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3" name="Picture 2" descr="A group of people taking a selfie&#10;&#10;Description automatically generated">
            <a:extLst>
              <a:ext uri="{FF2B5EF4-FFF2-40B4-BE49-F238E27FC236}">
                <a16:creationId xmlns:a16="http://schemas.microsoft.com/office/drawing/2014/main" id="{B92A149E-FBAE-0F0A-ECAE-F64033091554}"/>
              </a:ext>
            </a:extLst>
          </p:cNvPr>
          <p:cNvPicPr>
            <a:picLocks noChangeAspect="1"/>
          </p:cNvPicPr>
          <p:nvPr/>
        </p:nvPicPr>
        <p:blipFill rotWithShape="1">
          <a:blip r:embed="rId4"/>
          <a:srcRect t="40855" r="-3" b="-3"/>
          <a:stretch/>
        </p:blipFill>
        <p:spPr>
          <a:xfrm>
            <a:off x="20" y="4069976"/>
            <a:ext cx="3535311" cy="2788023"/>
          </a:xfrm>
          <a:prstGeom prst="rect">
            <a:avLst/>
          </a:prstGeom>
        </p:spPr>
      </p:pic>
      <p:pic>
        <p:nvPicPr>
          <p:cNvPr id="6" name="Picture 5" descr="A group of people on a mountain&#10;&#10;Description automatically generated">
            <a:extLst>
              <a:ext uri="{FF2B5EF4-FFF2-40B4-BE49-F238E27FC236}">
                <a16:creationId xmlns:a16="http://schemas.microsoft.com/office/drawing/2014/main" id="{47FFD5EA-BB0D-F9BD-7B62-28446506C05B}"/>
              </a:ext>
            </a:extLst>
          </p:cNvPr>
          <p:cNvPicPr>
            <a:picLocks noChangeAspect="1"/>
          </p:cNvPicPr>
          <p:nvPr/>
        </p:nvPicPr>
        <p:blipFill rotWithShape="1">
          <a:blip r:embed="rId5"/>
          <a:srcRect l="250" r="2" b="2"/>
          <a:stretch/>
        </p:blipFill>
        <p:spPr>
          <a:xfrm>
            <a:off x="3696199" y="3257176"/>
            <a:ext cx="4789093" cy="3600824"/>
          </a:xfrm>
          <a:prstGeom prst="rect">
            <a:avLst/>
          </a:prstGeom>
        </p:spPr>
      </p:pic>
      <p:pic>
        <p:nvPicPr>
          <p:cNvPr id="9" name="Picture 8" descr="A billboard with a picture of a landscape&#10;&#10;Description automatically generated">
            <a:extLst>
              <a:ext uri="{FF2B5EF4-FFF2-40B4-BE49-F238E27FC236}">
                <a16:creationId xmlns:a16="http://schemas.microsoft.com/office/drawing/2014/main" id="{CE6C7194-5DE7-372B-83D6-BBD2DE31DC79}"/>
              </a:ext>
            </a:extLst>
          </p:cNvPr>
          <p:cNvPicPr>
            <a:picLocks noChangeAspect="1"/>
          </p:cNvPicPr>
          <p:nvPr/>
        </p:nvPicPr>
        <p:blipFill rotWithShape="1">
          <a:blip r:embed="rId6"/>
          <a:srcRect t="11271" r="1" b="1843"/>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4" name="Picture 3" descr="A group of people standing in front of a large sign&#10;&#10;Description automatically generated">
            <a:extLst>
              <a:ext uri="{FF2B5EF4-FFF2-40B4-BE49-F238E27FC236}">
                <a16:creationId xmlns:a16="http://schemas.microsoft.com/office/drawing/2014/main" id="{5C55EEDB-C4C0-6FA5-1971-FD96D869A76B}"/>
              </a:ext>
            </a:extLst>
          </p:cNvPr>
          <p:cNvPicPr>
            <a:picLocks noChangeAspect="1"/>
          </p:cNvPicPr>
          <p:nvPr/>
        </p:nvPicPr>
        <p:blipFill rotWithShape="1">
          <a:blip r:embed="rId7"/>
          <a:srcRect t="34023" r="-4" b="7003"/>
          <a:stretch/>
        </p:blipFill>
        <p:spPr>
          <a:xfrm>
            <a:off x="8646161" y="4069976"/>
            <a:ext cx="3545840" cy="2788024"/>
          </a:xfrm>
          <a:prstGeom prst="rect">
            <a:avLst/>
          </a:prstGeom>
        </p:spPr>
      </p:pic>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076E9007-34A8-D547-BE4D-AF25580C3FB5}" type="slidenum">
              <a:rPr lang="en-US">
                <a:solidFill>
                  <a:srgbClr val="FFFFFF"/>
                </a:solidFill>
                <a:latin typeface="+mn-lt"/>
                <a:cs typeface="+mn-cs"/>
              </a:rPr>
              <a:pPr algn="r">
                <a:spcAft>
                  <a:spcPts val="600"/>
                </a:spcAft>
              </a:pPr>
              <a:t>21</a:t>
            </a:fld>
            <a:endParaRPr lang="en-US">
              <a:solidFill>
                <a:srgbClr val="FFFFFF"/>
              </a:solidFill>
              <a:latin typeface="+mn-lt"/>
              <a:cs typeface="+mn-cs"/>
            </a:endParaRPr>
          </a:p>
        </p:txBody>
      </p:sp>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pPr>
              <a:spcAft>
                <a:spcPts val="600"/>
              </a:spcAft>
            </a:pPr>
            <a:r>
              <a:rPr lang="en-GB" sz="4000" b="1">
                <a:solidFill>
                  <a:srgbClr val="00325E"/>
                </a:solidFill>
                <a:latin typeface="Arial" panose="020B0604020202020204" pitchFamily="34" charset="0"/>
                <a:cs typeface="Arial" panose="020B0604020202020204" pitchFamily="34" charset="0"/>
              </a:rPr>
              <a:t> </a:t>
            </a:r>
          </a:p>
        </p:txBody>
      </p:sp>
      <p:pic>
        <p:nvPicPr>
          <p:cNvPr id="22" name="Picture 21" descr="A logo with mountains and sun&#10;&#10;Description automatically generated">
            <a:extLst>
              <a:ext uri="{FF2B5EF4-FFF2-40B4-BE49-F238E27FC236}">
                <a16:creationId xmlns:a16="http://schemas.microsoft.com/office/drawing/2014/main" id="{89BDEC50-99D4-6E47-EEA4-FA1F33A462BD}"/>
              </a:ext>
            </a:extLst>
          </p:cNvPr>
          <p:cNvPicPr>
            <a:picLocks noChangeAspect="1"/>
          </p:cNvPicPr>
          <p:nvPr/>
        </p:nvPicPr>
        <p:blipFill>
          <a:blip r:embed="rId8"/>
          <a:stretch>
            <a:fillRect/>
          </a:stretch>
        </p:blipFill>
        <p:spPr>
          <a:xfrm>
            <a:off x="10927511" y="55611"/>
            <a:ext cx="1264488" cy="1620972"/>
          </a:xfrm>
          <a:prstGeom prst="rect">
            <a:avLst/>
          </a:prstGeom>
        </p:spPr>
      </p:pic>
    </p:spTree>
    <p:extLst>
      <p:ext uri="{BB962C8B-B14F-4D97-AF65-F5344CB8AC3E}">
        <p14:creationId xmlns:p14="http://schemas.microsoft.com/office/powerpoint/2010/main" val="3354157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22</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Fundraising event for CLAPA</a:t>
            </a:r>
          </a:p>
        </p:txBody>
      </p:sp>
      <p:pic>
        <p:nvPicPr>
          <p:cNvPr id="6" name="Picture 5" descr="A group of people standing in front of a screen&#10;&#10;Description automatically generated">
            <a:extLst>
              <a:ext uri="{FF2B5EF4-FFF2-40B4-BE49-F238E27FC236}">
                <a16:creationId xmlns:a16="http://schemas.microsoft.com/office/drawing/2014/main" id="{D70CD89E-6006-4285-7920-2B95A9D28D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7542" y="1959773"/>
            <a:ext cx="3841135" cy="2063434"/>
          </a:xfrm>
          <a:prstGeom prst="rect">
            <a:avLst/>
          </a:prstGeom>
        </p:spPr>
      </p:pic>
      <p:pic>
        <p:nvPicPr>
          <p:cNvPr id="4" name="Picture 3" descr="A table with cupcakes and balloons&#10;&#10;Description automatically generated">
            <a:extLst>
              <a:ext uri="{FF2B5EF4-FFF2-40B4-BE49-F238E27FC236}">
                <a16:creationId xmlns:a16="http://schemas.microsoft.com/office/drawing/2014/main" id="{F422816F-BB40-88F2-379D-425B6ECAADA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54762" y="4140756"/>
            <a:ext cx="3823915" cy="2522565"/>
          </a:xfrm>
          <a:prstGeom prst="rect">
            <a:avLst/>
          </a:prstGeom>
        </p:spPr>
      </p:pic>
      <p:pic>
        <p:nvPicPr>
          <p:cNvPr id="11" name="Picture 10">
            <a:extLst>
              <a:ext uri="{FF2B5EF4-FFF2-40B4-BE49-F238E27FC236}">
                <a16:creationId xmlns:a16="http://schemas.microsoft.com/office/drawing/2014/main" id="{BD617C0C-7E02-D262-16C1-3E72A4B926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57398" y="2476719"/>
            <a:ext cx="6261877" cy="3727426"/>
          </a:xfrm>
          <a:prstGeom prst="rect">
            <a:avLst/>
          </a:prstGeom>
        </p:spPr>
      </p:pic>
    </p:spTree>
    <p:extLst>
      <p:ext uri="{BB962C8B-B14F-4D97-AF65-F5344CB8AC3E}">
        <p14:creationId xmlns:p14="http://schemas.microsoft.com/office/powerpoint/2010/main" val="6813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59FE-34AE-DD00-394F-C4413D2AB89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7C65B-215B-C4C9-ED11-4E6076BC43B0}"/>
              </a:ext>
            </a:extLst>
          </p:cNvPr>
          <p:cNvSpPr>
            <a:spLocks noGrp="1"/>
          </p:cNvSpPr>
          <p:nvPr>
            <p:ph type="sldNum" sz="quarter" idx="10"/>
          </p:nvPr>
        </p:nvSpPr>
        <p:spPr/>
        <p:txBody>
          <a:bodyPr/>
          <a:lstStyle/>
          <a:p>
            <a:fld id="{076E9007-34A8-D547-BE4D-AF25580C3FB5}" type="slidenum">
              <a:rPr lang="en-GB" smtClean="0"/>
              <a:pPr/>
              <a:t>23</a:t>
            </a:fld>
            <a:endParaRPr lang="en-GB"/>
          </a:p>
        </p:txBody>
      </p:sp>
      <p:sp>
        <p:nvSpPr>
          <p:cNvPr id="2" name="TextBox 1">
            <a:extLst>
              <a:ext uri="{FF2B5EF4-FFF2-40B4-BE49-F238E27FC236}">
                <a16:creationId xmlns:a16="http://schemas.microsoft.com/office/drawing/2014/main" id="{0E266540-28ED-59BF-ACA1-053A06CF5C50}"/>
              </a:ext>
            </a:extLst>
          </p:cNvPr>
          <p:cNvSpPr txBox="1"/>
          <p:nvPr/>
        </p:nvSpPr>
        <p:spPr>
          <a:xfrm>
            <a:off x="96818" y="2336017"/>
            <a:ext cx="13571221" cy="4339650"/>
          </a:xfrm>
          <a:prstGeom prst="rect">
            <a:avLst/>
          </a:prstGeom>
          <a:noFill/>
        </p:spPr>
        <p:txBody>
          <a:bodyPr wrap="square">
            <a:spAutoFit/>
          </a:bodyPr>
          <a:lstStyle/>
          <a:p>
            <a:r>
              <a:rPr lang="en-GB" sz="13800" b="1" dirty="0">
                <a:solidFill>
                  <a:schemeClr val="bg1"/>
                </a:solidFill>
                <a:latin typeface="Arial" panose="020B0604020202020204" pitchFamily="34" charset="0"/>
                <a:cs typeface="Arial" panose="020B0604020202020204" pitchFamily="34" charset="0"/>
              </a:rPr>
              <a:t>Our </a:t>
            </a:r>
          </a:p>
          <a:p>
            <a:r>
              <a:rPr lang="en-GB" sz="13800" b="1" dirty="0">
                <a:solidFill>
                  <a:schemeClr val="bg1"/>
                </a:solidFill>
                <a:latin typeface="Arial" panose="020B0604020202020204" pitchFamily="34" charset="0"/>
                <a:cs typeface="Arial" panose="020B0604020202020204" pitchFamily="34" charset="0"/>
              </a:rPr>
              <a:t>Successes</a:t>
            </a:r>
          </a:p>
        </p:txBody>
      </p:sp>
    </p:spTree>
    <p:extLst>
      <p:ext uri="{BB962C8B-B14F-4D97-AF65-F5344CB8AC3E}">
        <p14:creationId xmlns:p14="http://schemas.microsoft.com/office/powerpoint/2010/main" val="708000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24</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158515" y="1286331"/>
            <a:ext cx="1170165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A BIG month for Programmatic</a:t>
            </a:r>
          </a:p>
        </p:txBody>
      </p:sp>
      <p:pic>
        <p:nvPicPr>
          <p:cNvPr id="6" name="Picture 5">
            <a:extLst>
              <a:ext uri="{FF2B5EF4-FFF2-40B4-BE49-F238E27FC236}">
                <a16:creationId xmlns:a16="http://schemas.microsoft.com/office/drawing/2014/main" id="{2543A6EE-9AA8-DAFF-100C-2809DB0BBF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78616" y="2599869"/>
            <a:ext cx="9772650" cy="2971800"/>
          </a:xfrm>
          <a:prstGeom prst="rect">
            <a:avLst/>
          </a:prstGeom>
        </p:spPr>
      </p:pic>
      <p:sp>
        <p:nvSpPr>
          <p:cNvPr id="4" name="TextBox 3">
            <a:extLst>
              <a:ext uri="{FF2B5EF4-FFF2-40B4-BE49-F238E27FC236}">
                <a16:creationId xmlns:a16="http://schemas.microsoft.com/office/drawing/2014/main" id="{DADF5242-4D9A-55DD-56EE-F6D22944193D}"/>
              </a:ext>
            </a:extLst>
          </p:cNvPr>
          <p:cNvSpPr txBox="1"/>
          <p:nvPr/>
        </p:nvSpPr>
        <p:spPr>
          <a:xfrm>
            <a:off x="1901300" y="2738717"/>
            <a:ext cx="6694080" cy="1323439"/>
          </a:xfrm>
          <a:prstGeom prst="rect">
            <a:avLst/>
          </a:prstGeom>
          <a:noFill/>
        </p:spPr>
        <p:txBody>
          <a:bodyPr wrap="square" rtlCol="0">
            <a:spAutoFit/>
          </a:bodyPr>
          <a:lstStyle/>
          <a:p>
            <a:pPr algn="ctr"/>
            <a:r>
              <a:rPr lang="en-GB" sz="8000" b="1" dirty="0">
                <a:solidFill>
                  <a:schemeClr val="bg1"/>
                </a:solidFill>
              </a:rPr>
              <a:t>£2.1 Million</a:t>
            </a:r>
          </a:p>
        </p:txBody>
      </p:sp>
    </p:spTree>
    <p:extLst>
      <p:ext uri="{BB962C8B-B14F-4D97-AF65-F5344CB8AC3E}">
        <p14:creationId xmlns:p14="http://schemas.microsoft.com/office/powerpoint/2010/main" val="2896816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25</a:t>
            </a:fld>
            <a:endParaRPr lang="en-GB" dirty="0"/>
          </a:p>
        </p:txBody>
      </p:sp>
      <p:sp>
        <p:nvSpPr>
          <p:cNvPr id="4" name="TextBox 3">
            <a:extLst>
              <a:ext uri="{FF2B5EF4-FFF2-40B4-BE49-F238E27FC236}">
                <a16:creationId xmlns:a16="http://schemas.microsoft.com/office/drawing/2014/main" id="{DADF5242-4D9A-55DD-56EE-F6D22944193D}"/>
              </a:ext>
            </a:extLst>
          </p:cNvPr>
          <p:cNvSpPr txBox="1"/>
          <p:nvPr/>
        </p:nvSpPr>
        <p:spPr>
          <a:xfrm>
            <a:off x="1901300" y="2738717"/>
            <a:ext cx="6694080" cy="1323439"/>
          </a:xfrm>
          <a:prstGeom prst="rect">
            <a:avLst/>
          </a:prstGeom>
          <a:noFill/>
        </p:spPr>
        <p:txBody>
          <a:bodyPr wrap="square" rtlCol="0">
            <a:spAutoFit/>
          </a:bodyPr>
          <a:lstStyle/>
          <a:p>
            <a:pPr algn="ctr"/>
            <a:r>
              <a:rPr lang="en-GB" sz="8000" b="1" dirty="0">
                <a:solidFill>
                  <a:schemeClr val="bg1"/>
                </a:solidFill>
              </a:rPr>
              <a:t>£2.2 Million</a:t>
            </a:r>
          </a:p>
        </p:txBody>
      </p:sp>
      <p:pic>
        <p:nvPicPr>
          <p:cNvPr id="3" name="Picture 2">
            <a:extLst>
              <a:ext uri="{FF2B5EF4-FFF2-40B4-BE49-F238E27FC236}">
                <a16:creationId xmlns:a16="http://schemas.microsoft.com/office/drawing/2014/main" id="{86C3ECDA-77D2-F99C-2689-B048CCBE3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5162" y="1386981"/>
            <a:ext cx="10161675" cy="4931798"/>
          </a:xfrm>
          <a:prstGeom prst="rect">
            <a:avLst/>
          </a:prstGeom>
        </p:spPr>
      </p:pic>
    </p:spTree>
    <p:extLst>
      <p:ext uri="{BB962C8B-B14F-4D97-AF65-F5344CB8AC3E}">
        <p14:creationId xmlns:p14="http://schemas.microsoft.com/office/powerpoint/2010/main" val="14370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26</a:t>
            </a:fld>
            <a:endParaRPr lang="en-GB" dirty="0"/>
          </a:p>
        </p:txBody>
      </p:sp>
      <p:sp>
        <p:nvSpPr>
          <p:cNvPr id="12" name="TextBox 11">
            <a:extLst>
              <a:ext uri="{FF2B5EF4-FFF2-40B4-BE49-F238E27FC236}">
                <a16:creationId xmlns:a16="http://schemas.microsoft.com/office/drawing/2014/main" id="{7F718C3E-4053-BE37-429B-DBAC6B447B33}"/>
              </a:ext>
            </a:extLst>
          </p:cNvPr>
          <p:cNvSpPr txBox="1"/>
          <p:nvPr/>
        </p:nvSpPr>
        <p:spPr>
          <a:xfrm>
            <a:off x="0" y="1308386"/>
            <a:ext cx="1226165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b="1" dirty="0">
                <a:solidFill>
                  <a:srgbClr val="00325E"/>
                </a:solidFill>
                <a:latin typeface="Arial" panose="020B0604020202020204" pitchFamily="34" charset="0"/>
                <a:cs typeface="Arial" panose="020B0604020202020204" pitchFamily="34" charset="0"/>
              </a:rPr>
              <a:t>JCDecaux Spain wins 6 awards at Cannes Lions</a:t>
            </a:r>
          </a:p>
        </p:txBody>
      </p:sp>
      <p:sp>
        <p:nvSpPr>
          <p:cNvPr id="4" name="TextBox 3">
            <a:extLst>
              <a:ext uri="{FF2B5EF4-FFF2-40B4-BE49-F238E27FC236}">
                <a16:creationId xmlns:a16="http://schemas.microsoft.com/office/drawing/2014/main" id="{DADF5242-4D9A-55DD-56EE-F6D22944193D}"/>
              </a:ext>
            </a:extLst>
          </p:cNvPr>
          <p:cNvSpPr txBox="1"/>
          <p:nvPr/>
        </p:nvSpPr>
        <p:spPr>
          <a:xfrm>
            <a:off x="1901300" y="2738717"/>
            <a:ext cx="6694080" cy="1323439"/>
          </a:xfrm>
          <a:prstGeom prst="rect">
            <a:avLst/>
          </a:prstGeom>
          <a:noFill/>
        </p:spPr>
        <p:txBody>
          <a:bodyPr wrap="square" rtlCol="0">
            <a:spAutoFit/>
          </a:bodyPr>
          <a:lstStyle/>
          <a:p>
            <a:pPr algn="ctr"/>
            <a:r>
              <a:rPr lang="en-GB" sz="8000" b="1" dirty="0">
                <a:solidFill>
                  <a:schemeClr val="bg1"/>
                </a:solidFill>
              </a:rPr>
              <a:t>£2.2 Million</a:t>
            </a:r>
          </a:p>
        </p:txBody>
      </p:sp>
      <p:pic>
        <p:nvPicPr>
          <p:cNvPr id="3" name="Picture 2">
            <a:extLst>
              <a:ext uri="{FF2B5EF4-FFF2-40B4-BE49-F238E27FC236}">
                <a16:creationId xmlns:a16="http://schemas.microsoft.com/office/drawing/2014/main" id="{8BEF91D8-FF8F-FB6F-1061-F038504393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1364" y="2199472"/>
            <a:ext cx="10199458" cy="4301870"/>
          </a:xfrm>
          <a:prstGeom prst="rect">
            <a:avLst/>
          </a:prstGeom>
        </p:spPr>
      </p:pic>
    </p:spTree>
    <p:extLst>
      <p:ext uri="{BB962C8B-B14F-4D97-AF65-F5344CB8AC3E}">
        <p14:creationId xmlns:p14="http://schemas.microsoft.com/office/powerpoint/2010/main" val="3532577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59FE-34AE-DD00-394F-C4413D2AB89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7C65B-215B-C4C9-ED11-4E6076BC43B0}"/>
              </a:ext>
            </a:extLst>
          </p:cNvPr>
          <p:cNvSpPr>
            <a:spLocks noGrp="1"/>
          </p:cNvSpPr>
          <p:nvPr>
            <p:ph type="sldNum" sz="quarter" idx="10"/>
          </p:nvPr>
        </p:nvSpPr>
        <p:spPr/>
        <p:txBody>
          <a:bodyPr/>
          <a:lstStyle/>
          <a:p>
            <a:fld id="{076E9007-34A8-D547-BE4D-AF25580C3FB5}" type="slidenum">
              <a:rPr lang="en-GB" smtClean="0"/>
              <a:pPr/>
              <a:t>27</a:t>
            </a:fld>
            <a:endParaRPr lang="en-GB"/>
          </a:p>
        </p:txBody>
      </p:sp>
      <p:sp>
        <p:nvSpPr>
          <p:cNvPr id="2" name="TextBox 1">
            <a:extLst>
              <a:ext uri="{FF2B5EF4-FFF2-40B4-BE49-F238E27FC236}">
                <a16:creationId xmlns:a16="http://schemas.microsoft.com/office/drawing/2014/main" id="{0E266540-28ED-59BF-ACA1-053A06CF5C50}"/>
              </a:ext>
            </a:extLst>
          </p:cNvPr>
          <p:cNvSpPr txBox="1"/>
          <p:nvPr/>
        </p:nvSpPr>
        <p:spPr>
          <a:xfrm>
            <a:off x="96818" y="2336017"/>
            <a:ext cx="13571221" cy="2215991"/>
          </a:xfrm>
          <a:prstGeom prst="rect">
            <a:avLst/>
          </a:prstGeom>
          <a:noFill/>
        </p:spPr>
        <p:txBody>
          <a:bodyPr wrap="square">
            <a:spAutoFit/>
          </a:bodyPr>
          <a:lstStyle/>
          <a:p>
            <a:r>
              <a:rPr lang="en-GB" sz="13800" b="1" dirty="0">
                <a:solidFill>
                  <a:schemeClr val="bg1"/>
                </a:solidFill>
                <a:latin typeface="Arial" panose="020B0604020202020204" pitchFamily="34" charset="0"/>
                <a:cs typeface="Arial" panose="020B0604020202020204" pitchFamily="34" charset="0"/>
              </a:rPr>
              <a:t>Socials</a:t>
            </a:r>
          </a:p>
        </p:txBody>
      </p:sp>
    </p:spTree>
    <p:extLst>
      <p:ext uri="{BB962C8B-B14F-4D97-AF65-F5344CB8AC3E}">
        <p14:creationId xmlns:p14="http://schemas.microsoft.com/office/powerpoint/2010/main" val="1991609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28</a:t>
            </a:fld>
            <a:endParaRPr lang="en-GB" dirty="0"/>
          </a:p>
        </p:txBody>
      </p:sp>
      <p:pic>
        <p:nvPicPr>
          <p:cNvPr id="3" name="Picture 2">
            <a:extLst>
              <a:ext uri="{FF2B5EF4-FFF2-40B4-BE49-F238E27FC236}">
                <a16:creationId xmlns:a16="http://schemas.microsoft.com/office/drawing/2014/main" id="{0F7374CB-9E50-EC29-6630-868CB3D6B6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2568" y="1504842"/>
            <a:ext cx="6300507" cy="4631376"/>
          </a:xfrm>
          <a:prstGeom prst="rect">
            <a:avLst/>
          </a:prstGeom>
        </p:spPr>
      </p:pic>
      <p:pic>
        <p:nvPicPr>
          <p:cNvPr id="4" name="Picture 3">
            <a:extLst>
              <a:ext uri="{FF2B5EF4-FFF2-40B4-BE49-F238E27FC236}">
                <a16:creationId xmlns:a16="http://schemas.microsoft.com/office/drawing/2014/main" id="{BAF3F505-71E2-2A66-60A9-E3C4537C1C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41976" y="476793"/>
            <a:ext cx="5185956" cy="6155177"/>
          </a:xfrm>
          <a:prstGeom prst="rect">
            <a:avLst/>
          </a:prstGeom>
        </p:spPr>
      </p:pic>
    </p:spTree>
    <p:extLst>
      <p:ext uri="{BB962C8B-B14F-4D97-AF65-F5344CB8AC3E}">
        <p14:creationId xmlns:p14="http://schemas.microsoft.com/office/powerpoint/2010/main" val="374332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7B262-F167-4E43-11F1-9F855287BFB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7C22CA2D-02A6-897A-D8D8-4B11D5A55CD3}"/>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 </a:t>
            </a:r>
          </a:p>
        </p:txBody>
      </p:sp>
      <p:sp>
        <p:nvSpPr>
          <p:cNvPr id="27" name="Slide Number Placeholder 26">
            <a:extLst>
              <a:ext uri="{FF2B5EF4-FFF2-40B4-BE49-F238E27FC236}">
                <a16:creationId xmlns:a16="http://schemas.microsoft.com/office/drawing/2014/main" id="{8CF20C1A-1831-61DC-3693-F28699E5010E}"/>
              </a:ext>
            </a:extLst>
          </p:cNvPr>
          <p:cNvSpPr>
            <a:spLocks noGrp="1"/>
          </p:cNvSpPr>
          <p:nvPr>
            <p:ph type="sldNum" sz="quarter" idx="10"/>
          </p:nvPr>
        </p:nvSpPr>
        <p:spPr/>
        <p:txBody>
          <a:bodyPr/>
          <a:lstStyle/>
          <a:p>
            <a:fld id="{076E9007-34A8-D547-BE4D-AF25580C3FB5}" type="slidenum">
              <a:rPr lang="en-GB" smtClean="0"/>
              <a:pPr/>
              <a:t>29</a:t>
            </a:fld>
            <a:endParaRPr lang="en-GB" dirty="0"/>
          </a:p>
        </p:txBody>
      </p:sp>
      <p:pic>
        <p:nvPicPr>
          <p:cNvPr id="2050" name="Picture 2" descr="No alt text provided for this image">
            <a:extLst>
              <a:ext uri="{FF2B5EF4-FFF2-40B4-BE49-F238E27FC236}">
                <a16:creationId xmlns:a16="http://schemas.microsoft.com/office/drawing/2014/main" id="{1513803C-7A01-C04E-688E-6F09ED6517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7781" y="313507"/>
            <a:ext cx="2634619" cy="3513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 alt text provided for this image">
            <a:extLst>
              <a:ext uri="{FF2B5EF4-FFF2-40B4-BE49-F238E27FC236}">
                <a16:creationId xmlns:a16="http://schemas.microsoft.com/office/drawing/2014/main" id="{30BBAC00-D314-D225-6247-E8261B6AFBF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657781" y="3892729"/>
            <a:ext cx="3089108" cy="2779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 alt text provided for this image">
            <a:extLst>
              <a:ext uri="{FF2B5EF4-FFF2-40B4-BE49-F238E27FC236}">
                <a16:creationId xmlns:a16="http://schemas.microsoft.com/office/drawing/2014/main" id="{5638B5B6-B319-F3E8-DD81-4DE8A1FB603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430925" y="313507"/>
            <a:ext cx="2689441" cy="35139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o alt text provided for this image">
            <a:extLst>
              <a:ext uri="{FF2B5EF4-FFF2-40B4-BE49-F238E27FC236}">
                <a16:creationId xmlns:a16="http://schemas.microsoft.com/office/drawing/2014/main" id="{42A21CDF-DC12-8CB3-D41F-00860FC842D7}"/>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8891899" y="3892729"/>
            <a:ext cx="2228467" cy="27797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577D05-7A91-9E4E-0B16-C6A32E9F5B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47880" y="1076071"/>
            <a:ext cx="4569829" cy="5633315"/>
          </a:xfrm>
          <a:prstGeom prst="rect">
            <a:avLst/>
          </a:prstGeom>
        </p:spPr>
      </p:pic>
    </p:spTree>
    <p:extLst>
      <p:ext uri="{BB962C8B-B14F-4D97-AF65-F5344CB8AC3E}">
        <p14:creationId xmlns:p14="http://schemas.microsoft.com/office/powerpoint/2010/main" val="57777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5EFE-50FB-6B24-46D3-4E764E7040BC}"/>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31698340-9AFE-CCDA-6310-B601EEA8ACD5}"/>
              </a:ext>
            </a:extLst>
          </p:cNvPr>
          <p:cNvSpPr txBox="1"/>
          <p:nvPr/>
        </p:nvSpPr>
        <p:spPr>
          <a:xfrm>
            <a:off x="-234044" y="3505944"/>
            <a:ext cx="2389946" cy="400110"/>
          </a:xfrm>
          <a:prstGeom prst="rect">
            <a:avLst/>
          </a:prstGeom>
          <a:noFill/>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1 year</a:t>
            </a:r>
          </a:p>
        </p:txBody>
      </p:sp>
      <p:sp>
        <p:nvSpPr>
          <p:cNvPr id="27" name="Slide Number Placeholder 26">
            <a:extLst>
              <a:ext uri="{FF2B5EF4-FFF2-40B4-BE49-F238E27FC236}">
                <a16:creationId xmlns:a16="http://schemas.microsoft.com/office/drawing/2014/main" id="{9643AF54-25E1-3DEC-3E3D-68FBBA420A96}"/>
              </a:ext>
            </a:extLst>
          </p:cNvPr>
          <p:cNvSpPr>
            <a:spLocks noGrp="1"/>
          </p:cNvSpPr>
          <p:nvPr>
            <p:ph type="sldNum" sz="quarter" idx="10"/>
          </p:nvPr>
        </p:nvSpPr>
        <p:spPr/>
        <p:txBody>
          <a:bodyPr/>
          <a:lstStyle/>
          <a:p>
            <a:fld id="{076E9007-34A8-D547-BE4D-AF25580C3FB5}" type="slidenum">
              <a:rPr lang="en-GB" smtClean="0"/>
              <a:pPr/>
              <a:t>3</a:t>
            </a:fld>
            <a:endParaRPr lang="en-GB" dirty="0"/>
          </a:p>
        </p:txBody>
      </p:sp>
      <p:sp>
        <p:nvSpPr>
          <p:cNvPr id="6" name="TextBox 5">
            <a:extLst>
              <a:ext uri="{FF2B5EF4-FFF2-40B4-BE49-F238E27FC236}">
                <a16:creationId xmlns:a16="http://schemas.microsoft.com/office/drawing/2014/main" id="{10988042-4679-D165-D560-0DDF63726A70}"/>
              </a:ext>
            </a:extLst>
          </p:cNvPr>
          <p:cNvSpPr txBox="1"/>
          <p:nvPr/>
        </p:nvSpPr>
        <p:spPr>
          <a:xfrm>
            <a:off x="7329219" y="3505944"/>
            <a:ext cx="2389946" cy="400110"/>
          </a:xfrm>
          <a:prstGeom prst="rect">
            <a:avLst/>
          </a:prstGeom>
          <a:noFill/>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5 years</a:t>
            </a:r>
          </a:p>
        </p:txBody>
      </p:sp>
      <p:pic>
        <p:nvPicPr>
          <p:cNvPr id="2" name="Picture 1">
            <a:extLst>
              <a:ext uri="{FF2B5EF4-FFF2-40B4-BE49-F238E27FC236}">
                <a16:creationId xmlns:a16="http://schemas.microsoft.com/office/drawing/2014/main" id="{DB21B9CD-DC63-AADB-2674-6A93C0C846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2AA28112-5D2B-E9A9-E38F-53495E53230E}"/>
              </a:ext>
            </a:extLst>
          </p:cNvPr>
          <p:cNvSpPr txBox="1"/>
          <p:nvPr/>
        </p:nvSpPr>
        <p:spPr>
          <a:xfrm>
            <a:off x="5858359" y="-14639"/>
            <a:ext cx="6333641" cy="1015663"/>
          </a:xfrm>
          <a:prstGeom prst="rect">
            <a:avLst/>
          </a:prstGeom>
          <a:noFill/>
        </p:spPr>
        <p:txBody>
          <a:bodyPr wrap="square">
            <a:spAutoFit/>
          </a:bodyPr>
          <a:lstStyle/>
          <a:p>
            <a:r>
              <a:rPr lang="en-GB" sz="6000" b="1" dirty="0">
                <a:solidFill>
                  <a:srgbClr val="00335B"/>
                </a:solidFill>
                <a:latin typeface="Arial" panose="020B0604020202020204" pitchFamily="34" charset="0"/>
                <a:cs typeface="Arial" panose="020B0604020202020204" pitchFamily="34" charset="0"/>
              </a:rPr>
              <a:t>2024 Objectives</a:t>
            </a:r>
          </a:p>
        </p:txBody>
      </p:sp>
      <p:pic>
        <p:nvPicPr>
          <p:cNvPr id="9" name="Picture 8">
            <a:extLst>
              <a:ext uri="{FF2B5EF4-FFF2-40B4-BE49-F238E27FC236}">
                <a16:creationId xmlns:a16="http://schemas.microsoft.com/office/drawing/2014/main" id="{62DA839A-F568-DB54-7DFC-7548C7826C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991" y="73873"/>
            <a:ext cx="1828800" cy="622935"/>
          </a:xfrm>
          <a:prstGeom prst="rect">
            <a:avLst/>
          </a:prstGeom>
        </p:spPr>
      </p:pic>
      <p:grpSp>
        <p:nvGrpSpPr>
          <p:cNvPr id="10" name="Group 9">
            <a:extLst>
              <a:ext uri="{FF2B5EF4-FFF2-40B4-BE49-F238E27FC236}">
                <a16:creationId xmlns:a16="http://schemas.microsoft.com/office/drawing/2014/main" id="{6D98A630-DCAF-D238-517C-41323EDDBA58}"/>
              </a:ext>
            </a:extLst>
          </p:cNvPr>
          <p:cNvGrpSpPr/>
          <p:nvPr/>
        </p:nvGrpSpPr>
        <p:grpSpPr>
          <a:xfrm>
            <a:off x="325991" y="1255793"/>
            <a:ext cx="2550558" cy="2550558"/>
            <a:chOff x="56008" y="1324222"/>
            <a:chExt cx="3286282" cy="3286282"/>
          </a:xfrm>
        </p:grpSpPr>
        <p:sp>
          <p:nvSpPr>
            <p:cNvPr id="11" name="Oval 10">
              <a:extLst>
                <a:ext uri="{FF2B5EF4-FFF2-40B4-BE49-F238E27FC236}">
                  <a16:creationId xmlns:a16="http://schemas.microsoft.com/office/drawing/2014/main" id="{5F18889F-03B8-CF69-0200-F966BEE0CC5D}"/>
                </a:ext>
              </a:extLst>
            </p:cNvPr>
            <p:cNvSpPr/>
            <p:nvPr/>
          </p:nvSpPr>
          <p:spPr>
            <a:xfrm>
              <a:off x="328949" y="1691629"/>
              <a:ext cx="2867722" cy="286772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263B268D-BB06-7A3F-F6C1-02EFB17EAE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08" y="1324222"/>
              <a:ext cx="3286282" cy="3286282"/>
            </a:xfrm>
            <a:prstGeom prst="rect">
              <a:avLst/>
            </a:prstGeom>
          </p:spPr>
        </p:pic>
      </p:grpSp>
      <p:grpSp>
        <p:nvGrpSpPr>
          <p:cNvPr id="13" name="Group 12">
            <a:extLst>
              <a:ext uri="{FF2B5EF4-FFF2-40B4-BE49-F238E27FC236}">
                <a16:creationId xmlns:a16="http://schemas.microsoft.com/office/drawing/2014/main" id="{C4A7ED99-DCD9-4D63-B602-0D40C40686C4}"/>
              </a:ext>
            </a:extLst>
          </p:cNvPr>
          <p:cNvGrpSpPr/>
          <p:nvPr/>
        </p:nvGrpSpPr>
        <p:grpSpPr>
          <a:xfrm>
            <a:off x="2375964" y="3143847"/>
            <a:ext cx="2550558" cy="2550558"/>
            <a:chOff x="2375964" y="3520835"/>
            <a:chExt cx="2550558" cy="2550558"/>
          </a:xfrm>
        </p:grpSpPr>
        <p:sp>
          <p:nvSpPr>
            <p:cNvPr id="14" name="Oval 13">
              <a:extLst>
                <a:ext uri="{FF2B5EF4-FFF2-40B4-BE49-F238E27FC236}">
                  <a16:creationId xmlns:a16="http://schemas.microsoft.com/office/drawing/2014/main" id="{9A6654E1-E8B2-B241-624E-86FEE810C051}"/>
                </a:ext>
              </a:extLst>
            </p:cNvPr>
            <p:cNvSpPr/>
            <p:nvPr/>
          </p:nvSpPr>
          <p:spPr>
            <a:xfrm>
              <a:off x="2635671" y="3805988"/>
              <a:ext cx="2225704" cy="22257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7CE26515-D1A4-E0F6-ABB1-C156468ACD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75964" y="3520835"/>
              <a:ext cx="2550558" cy="2550558"/>
            </a:xfrm>
            <a:prstGeom prst="rect">
              <a:avLst/>
            </a:prstGeom>
          </p:spPr>
        </p:pic>
      </p:grpSp>
      <p:grpSp>
        <p:nvGrpSpPr>
          <p:cNvPr id="16" name="Group 15">
            <a:extLst>
              <a:ext uri="{FF2B5EF4-FFF2-40B4-BE49-F238E27FC236}">
                <a16:creationId xmlns:a16="http://schemas.microsoft.com/office/drawing/2014/main" id="{DAFE5D64-85D8-4F4F-B329-A093434A735A}"/>
              </a:ext>
            </a:extLst>
          </p:cNvPr>
          <p:cNvGrpSpPr/>
          <p:nvPr/>
        </p:nvGrpSpPr>
        <p:grpSpPr>
          <a:xfrm>
            <a:off x="4477278" y="1227400"/>
            <a:ext cx="2607109" cy="2607109"/>
            <a:chOff x="4477278" y="1604388"/>
            <a:chExt cx="2607109" cy="2607109"/>
          </a:xfrm>
        </p:grpSpPr>
        <p:sp>
          <p:nvSpPr>
            <p:cNvPr id="17" name="Oval 16">
              <a:extLst>
                <a:ext uri="{FF2B5EF4-FFF2-40B4-BE49-F238E27FC236}">
                  <a16:creationId xmlns:a16="http://schemas.microsoft.com/office/drawing/2014/main" id="{A8ABFE02-16C4-37E2-8CA6-5B05F0CF4E6B}"/>
                </a:ext>
              </a:extLst>
            </p:cNvPr>
            <p:cNvSpPr/>
            <p:nvPr/>
          </p:nvSpPr>
          <p:spPr>
            <a:xfrm>
              <a:off x="4784462" y="1917934"/>
              <a:ext cx="2225704" cy="22257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67C2B2FA-B61A-65B4-889D-33087E268B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77278" y="1604388"/>
              <a:ext cx="2607109" cy="2607109"/>
            </a:xfrm>
            <a:prstGeom prst="rect">
              <a:avLst/>
            </a:prstGeom>
          </p:spPr>
        </p:pic>
      </p:grpSp>
      <p:grpSp>
        <p:nvGrpSpPr>
          <p:cNvPr id="20" name="Group 19">
            <a:extLst>
              <a:ext uri="{FF2B5EF4-FFF2-40B4-BE49-F238E27FC236}">
                <a16:creationId xmlns:a16="http://schemas.microsoft.com/office/drawing/2014/main" id="{B42054EB-5B68-1395-2D41-3CEEE151FA55}"/>
              </a:ext>
            </a:extLst>
          </p:cNvPr>
          <p:cNvGrpSpPr/>
          <p:nvPr/>
        </p:nvGrpSpPr>
        <p:grpSpPr>
          <a:xfrm>
            <a:off x="6920763" y="3143847"/>
            <a:ext cx="2550558" cy="2550558"/>
            <a:chOff x="6920763" y="3520835"/>
            <a:chExt cx="2550558" cy="2550558"/>
          </a:xfrm>
        </p:grpSpPr>
        <p:sp>
          <p:nvSpPr>
            <p:cNvPr id="21" name="Oval 20">
              <a:extLst>
                <a:ext uri="{FF2B5EF4-FFF2-40B4-BE49-F238E27FC236}">
                  <a16:creationId xmlns:a16="http://schemas.microsoft.com/office/drawing/2014/main" id="{FF1A28E6-643F-3F7D-C1FF-23A0E0053BFE}"/>
                </a:ext>
              </a:extLst>
            </p:cNvPr>
            <p:cNvSpPr/>
            <p:nvPr/>
          </p:nvSpPr>
          <p:spPr>
            <a:xfrm>
              <a:off x="7171055" y="3805988"/>
              <a:ext cx="2225704" cy="22257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2" name="Picture 21">
              <a:extLst>
                <a:ext uri="{FF2B5EF4-FFF2-40B4-BE49-F238E27FC236}">
                  <a16:creationId xmlns:a16="http://schemas.microsoft.com/office/drawing/2014/main" id="{027571DC-9A7B-988E-EAEE-609A93F964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20763" y="3520835"/>
              <a:ext cx="2550558" cy="2550558"/>
            </a:xfrm>
            <a:prstGeom prst="rect">
              <a:avLst/>
            </a:prstGeom>
          </p:spPr>
        </p:pic>
      </p:grpSp>
      <p:grpSp>
        <p:nvGrpSpPr>
          <p:cNvPr id="23" name="Group 22">
            <a:extLst>
              <a:ext uri="{FF2B5EF4-FFF2-40B4-BE49-F238E27FC236}">
                <a16:creationId xmlns:a16="http://schemas.microsoft.com/office/drawing/2014/main" id="{0B97C468-6843-C682-B61E-B8F41A87A17F}"/>
              </a:ext>
            </a:extLst>
          </p:cNvPr>
          <p:cNvGrpSpPr/>
          <p:nvPr/>
        </p:nvGrpSpPr>
        <p:grpSpPr>
          <a:xfrm>
            <a:off x="9219505" y="1255793"/>
            <a:ext cx="2480450" cy="2480450"/>
            <a:chOff x="9219505" y="1632781"/>
            <a:chExt cx="2480450" cy="2480450"/>
          </a:xfrm>
        </p:grpSpPr>
        <p:sp>
          <p:nvSpPr>
            <p:cNvPr id="24" name="Oval 23">
              <a:extLst>
                <a:ext uri="{FF2B5EF4-FFF2-40B4-BE49-F238E27FC236}">
                  <a16:creationId xmlns:a16="http://schemas.microsoft.com/office/drawing/2014/main" id="{D1B8BBAF-4398-79CD-79DA-57A3DF46D1B1}"/>
                </a:ext>
              </a:extLst>
            </p:cNvPr>
            <p:cNvSpPr/>
            <p:nvPr/>
          </p:nvSpPr>
          <p:spPr>
            <a:xfrm>
              <a:off x="9432864" y="1853711"/>
              <a:ext cx="2225704" cy="22257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a:extLst>
                <a:ext uri="{FF2B5EF4-FFF2-40B4-BE49-F238E27FC236}">
                  <a16:creationId xmlns:a16="http://schemas.microsoft.com/office/drawing/2014/main" id="{7B00DC2A-9D04-8F6A-ABCD-FB06289A37C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19505" y="1632781"/>
              <a:ext cx="2480450" cy="2480450"/>
            </a:xfrm>
            <a:prstGeom prst="rect">
              <a:avLst/>
            </a:prstGeom>
          </p:spPr>
        </p:pic>
      </p:grpSp>
      <p:sp>
        <p:nvSpPr>
          <p:cNvPr id="28" name="TextBox 27">
            <a:extLst>
              <a:ext uri="{FF2B5EF4-FFF2-40B4-BE49-F238E27FC236}">
                <a16:creationId xmlns:a16="http://schemas.microsoft.com/office/drawing/2014/main" id="{DF83EFCF-488B-8295-926A-B174C3485F20}"/>
              </a:ext>
            </a:extLst>
          </p:cNvPr>
          <p:cNvSpPr txBox="1"/>
          <p:nvPr/>
        </p:nvSpPr>
        <p:spPr>
          <a:xfrm>
            <a:off x="7045261" y="5772343"/>
            <a:ext cx="2477292"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IMPLEMENTATION OF SAP</a:t>
            </a:r>
          </a:p>
        </p:txBody>
      </p:sp>
      <p:sp>
        <p:nvSpPr>
          <p:cNvPr id="29" name="TextBox 28">
            <a:extLst>
              <a:ext uri="{FF2B5EF4-FFF2-40B4-BE49-F238E27FC236}">
                <a16:creationId xmlns:a16="http://schemas.microsoft.com/office/drawing/2014/main" id="{9428A766-63F1-1DBE-C960-4C45D200088E}"/>
              </a:ext>
            </a:extLst>
          </p:cNvPr>
          <p:cNvSpPr txBox="1"/>
          <p:nvPr/>
        </p:nvSpPr>
        <p:spPr>
          <a:xfrm>
            <a:off x="2584060" y="5780380"/>
            <a:ext cx="2134365"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PROFITABILITY VS BUDGET</a:t>
            </a:r>
          </a:p>
        </p:txBody>
      </p:sp>
      <p:sp>
        <p:nvSpPr>
          <p:cNvPr id="30" name="TextBox 29">
            <a:extLst>
              <a:ext uri="{FF2B5EF4-FFF2-40B4-BE49-F238E27FC236}">
                <a16:creationId xmlns:a16="http://schemas.microsoft.com/office/drawing/2014/main" id="{04E8142A-DA7B-68DC-0F83-35FC4D5E68C6}"/>
              </a:ext>
            </a:extLst>
          </p:cNvPr>
          <p:cNvSpPr txBox="1"/>
          <p:nvPr/>
        </p:nvSpPr>
        <p:spPr>
          <a:xfrm>
            <a:off x="4947278" y="3860830"/>
            <a:ext cx="1908338" cy="1015663"/>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LEAD ON ESG STRATEGIES</a:t>
            </a:r>
          </a:p>
        </p:txBody>
      </p:sp>
      <p:sp>
        <p:nvSpPr>
          <p:cNvPr id="31" name="TextBox 30">
            <a:extLst>
              <a:ext uri="{FF2B5EF4-FFF2-40B4-BE49-F238E27FC236}">
                <a16:creationId xmlns:a16="http://schemas.microsoft.com/office/drawing/2014/main" id="{5F99F5CA-C6D7-D666-16BC-3562B1C73B55}"/>
              </a:ext>
            </a:extLst>
          </p:cNvPr>
          <p:cNvSpPr txBox="1"/>
          <p:nvPr/>
        </p:nvSpPr>
        <p:spPr>
          <a:xfrm>
            <a:off x="9507547" y="3860830"/>
            <a:ext cx="1908338" cy="1015663"/>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INCREASE ACTIVE LEARNERS</a:t>
            </a:r>
          </a:p>
        </p:txBody>
      </p:sp>
      <p:sp>
        <p:nvSpPr>
          <p:cNvPr id="32" name="TextBox 31">
            <a:extLst>
              <a:ext uri="{FF2B5EF4-FFF2-40B4-BE49-F238E27FC236}">
                <a16:creationId xmlns:a16="http://schemas.microsoft.com/office/drawing/2014/main" id="{3B16B08C-71B8-65B3-D7C9-1C390371FAC8}"/>
              </a:ext>
            </a:extLst>
          </p:cNvPr>
          <p:cNvSpPr txBox="1"/>
          <p:nvPr/>
        </p:nvSpPr>
        <p:spPr>
          <a:xfrm>
            <a:off x="641430" y="3876202"/>
            <a:ext cx="1908338" cy="707886"/>
          </a:xfrm>
          <a:prstGeom prst="rect">
            <a:avLst/>
          </a:prstGeom>
          <a:noFill/>
        </p:spPr>
        <p:txBody>
          <a:bodyPr wrap="square">
            <a:spAutoFit/>
          </a:bodyPr>
          <a:lstStyle/>
          <a:p>
            <a:pPr algn="ctr"/>
            <a:r>
              <a:rPr lang="en-GB" sz="2000" b="1" dirty="0">
                <a:solidFill>
                  <a:srgbClr val="00335B"/>
                </a:solidFill>
                <a:latin typeface="Arial" panose="020B0604020202020204" pitchFamily="34" charset="0"/>
                <a:cs typeface="Arial" panose="020B0604020202020204" pitchFamily="34" charset="0"/>
              </a:rPr>
              <a:t>OUR PORTFOLIO</a:t>
            </a:r>
          </a:p>
        </p:txBody>
      </p:sp>
    </p:spTree>
    <p:extLst>
      <p:ext uri="{BB962C8B-B14F-4D97-AF65-F5344CB8AC3E}">
        <p14:creationId xmlns:p14="http://schemas.microsoft.com/office/powerpoint/2010/main" val="1460049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C1360-E12F-3C1A-65DA-F2F014D3995B}"/>
              </a:ext>
            </a:extLst>
          </p:cNvPr>
          <p:cNvSpPr txBox="1"/>
          <p:nvPr/>
        </p:nvSpPr>
        <p:spPr>
          <a:xfrm>
            <a:off x="24384" y="2100913"/>
            <a:ext cx="12167616" cy="1107996"/>
          </a:xfrm>
          <a:prstGeom prst="rect">
            <a:avLst/>
          </a:prstGeom>
          <a:noFill/>
        </p:spPr>
        <p:txBody>
          <a:bodyPr wrap="square">
            <a:spAutoFit/>
          </a:bodyPr>
          <a:lstStyle/>
          <a:p>
            <a:pPr algn="ctr"/>
            <a:r>
              <a:rPr lang="en-GB" sz="6600" b="1" dirty="0">
                <a:solidFill>
                  <a:schemeClr val="bg1"/>
                </a:solidFill>
                <a:latin typeface="Arial" panose="020B0604020202020204" pitchFamily="34" charset="0"/>
                <a:cs typeface="Arial" panose="020B0604020202020204" pitchFamily="34" charset="0"/>
              </a:rPr>
              <a:t>Intro to your Games Masters</a:t>
            </a:r>
            <a:endParaRPr lang="en-GB" sz="4000" b="1" dirty="0">
              <a:solidFill>
                <a:schemeClr val="bg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A2BF762-6F3F-FEE6-4BCD-A0F0191E4FAE}"/>
              </a:ext>
            </a:extLst>
          </p:cNvPr>
          <p:cNvSpPr>
            <a:spLocks noGrp="1"/>
          </p:cNvSpPr>
          <p:nvPr>
            <p:ph type="sldNum" sz="quarter" idx="10"/>
          </p:nvPr>
        </p:nvSpPr>
        <p:spPr/>
        <p:txBody>
          <a:bodyPr/>
          <a:lstStyle/>
          <a:p>
            <a:fld id="{076E9007-34A8-D547-BE4D-AF25580C3FB5}" type="slidenum">
              <a:rPr lang="en-GB" smtClean="0"/>
              <a:pPr/>
              <a:t>30</a:t>
            </a:fld>
            <a:endParaRPr lang="en-GB"/>
          </a:p>
        </p:txBody>
      </p:sp>
    </p:spTree>
    <p:extLst>
      <p:ext uri="{BB962C8B-B14F-4D97-AF65-F5344CB8AC3E}">
        <p14:creationId xmlns:p14="http://schemas.microsoft.com/office/powerpoint/2010/main" val="178743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4DE3-BD92-2DD7-8269-87E9B5FEE2E7}"/>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8658821D-1BC6-F0A2-F930-479E66623E76}"/>
              </a:ext>
            </a:extLst>
          </p:cNvPr>
          <p:cNvSpPr txBox="1"/>
          <p:nvPr/>
        </p:nvSpPr>
        <p:spPr>
          <a:xfrm>
            <a:off x="-234044" y="3505944"/>
            <a:ext cx="2389946" cy="400110"/>
          </a:xfrm>
          <a:prstGeom prst="rect">
            <a:avLst/>
          </a:prstGeom>
          <a:noFill/>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1 year</a:t>
            </a:r>
          </a:p>
        </p:txBody>
      </p:sp>
      <p:sp>
        <p:nvSpPr>
          <p:cNvPr id="27" name="Slide Number Placeholder 26">
            <a:extLst>
              <a:ext uri="{FF2B5EF4-FFF2-40B4-BE49-F238E27FC236}">
                <a16:creationId xmlns:a16="http://schemas.microsoft.com/office/drawing/2014/main" id="{C0C05FF2-6D18-C15E-440D-BE78671CF148}"/>
              </a:ext>
            </a:extLst>
          </p:cNvPr>
          <p:cNvSpPr>
            <a:spLocks noGrp="1"/>
          </p:cNvSpPr>
          <p:nvPr>
            <p:ph type="sldNum" sz="quarter" idx="10"/>
          </p:nvPr>
        </p:nvSpPr>
        <p:spPr/>
        <p:txBody>
          <a:bodyPr/>
          <a:lstStyle/>
          <a:p>
            <a:fld id="{076E9007-34A8-D547-BE4D-AF25580C3FB5}" type="slidenum">
              <a:rPr lang="en-GB" smtClean="0"/>
              <a:pPr/>
              <a:t>4</a:t>
            </a:fld>
            <a:endParaRPr lang="en-GB" dirty="0"/>
          </a:p>
        </p:txBody>
      </p:sp>
      <p:sp>
        <p:nvSpPr>
          <p:cNvPr id="2" name="TextBox 1">
            <a:extLst>
              <a:ext uri="{FF2B5EF4-FFF2-40B4-BE49-F238E27FC236}">
                <a16:creationId xmlns:a16="http://schemas.microsoft.com/office/drawing/2014/main" id="{EE77FE79-0E5B-F690-2E9E-ECB3EC82CB6E}"/>
              </a:ext>
            </a:extLst>
          </p:cNvPr>
          <p:cNvSpPr txBox="1"/>
          <p:nvPr/>
        </p:nvSpPr>
        <p:spPr>
          <a:xfrm>
            <a:off x="3473499" y="3505944"/>
            <a:ext cx="2389946" cy="400110"/>
          </a:xfrm>
          <a:prstGeom prst="rect">
            <a:avLst/>
          </a:prstGeom>
          <a:noFill/>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3 years</a:t>
            </a:r>
          </a:p>
        </p:txBody>
      </p:sp>
      <p:sp>
        <p:nvSpPr>
          <p:cNvPr id="6" name="TextBox 5">
            <a:extLst>
              <a:ext uri="{FF2B5EF4-FFF2-40B4-BE49-F238E27FC236}">
                <a16:creationId xmlns:a16="http://schemas.microsoft.com/office/drawing/2014/main" id="{F1040E28-6034-767D-9A21-E6D78325053D}"/>
              </a:ext>
            </a:extLst>
          </p:cNvPr>
          <p:cNvSpPr txBox="1"/>
          <p:nvPr/>
        </p:nvSpPr>
        <p:spPr>
          <a:xfrm>
            <a:off x="7329219" y="3505944"/>
            <a:ext cx="2389946" cy="400110"/>
          </a:xfrm>
          <a:prstGeom prst="rect">
            <a:avLst/>
          </a:prstGeom>
          <a:noFill/>
        </p:spPr>
        <p:txBody>
          <a:bodyPr wrap="square">
            <a:spAutoFit/>
          </a:bodyPr>
          <a:lstStyle/>
          <a:p>
            <a:pPr algn="ctr"/>
            <a:r>
              <a:rPr lang="en-GB" sz="2000" b="1" dirty="0">
                <a:solidFill>
                  <a:schemeClr val="bg1"/>
                </a:solidFill>
                <a:latin typeface="Arial" panose="020B0604020202020204" pitchFamily="34" charset="0"/>
                <a:cs typeface="Arial" panose="020B0604020202020204" pitchFamily="34" charset="0"/>
              </a:rPr>
              <a:t>5 years</a:t>
            </a:r>
          </a:p>
        </p:txBody>
      </p:sp>
      <p:pic>
        <p:nvPicPr>
          <p:cNvPr id="3" name="Picture 2" descr="A blue and white sign&#10;&#10;Description automatically generated">
            <a:extLst>
              <a:ext uri="{FF2B5EF4-FFF2-40B4-BE49-F238E27FC236}">
                <a16:creationId xmlns:a16="http://schemas.microsoft.com/office/drawing/2014/main" id="{BA846A7F-EA7A-DE69-5B76-3CF5B94D5746}"/>
              </a:ext>
            </a:extLst>
          </p:cNvPr>
          <p:cNvPicPr>
            <a:picLocks noChangeAspect="1"/>
          </p:cNvPicPr>
          <p:nvPr/>
        </p:nvPicPr>
        <p:blipFill>
          <a:blip r:embed="rId3"/>
          <a:stretch>
            <a:fillRect/>
          </a:stretch>
        </p:blipFill>
        <p:spPr>
          <a:xfrm>
            <a:off x="2044687" y="2339624"/>
            <a:ext cx="7637515" cy="2332640"/>
          </a:xfrm>
          <a:prstGeom prst="rect">
            <a:avLst/>
          </a:prstGeom>
        </p:spPr>
      </p:pic>
    </p:spTree>
    <p:extLst>
      <p:ext uri="{BB962C8B-B14F-4D97-AF65-F5344CB8AC3E}">
        <p14:creationId xmlns:p14="http://schemas.microsoft.com/office/powerpoint/2010/main" val="77653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C1360-E12F-3C1A-65DA-F2F014D3995B}"/>
              </a:ext>
            </a:extLst>
          </p:cNvPr>
          <p:cNvSpPr txBox="1"/>
          <p:nvPr/>
        </p:nvSpPr>
        <p:spPr>
          <a:xfrm>
            <a:off x="24384" y="2100913"/>
            <a:ext cx="12167616" cy="1107996"/>
          </a:xfrm>
          <a:prstGeom prst="rect">
            <a:avLst/>
          </a:prstGeom>
          <a:noFill/>
        </p:spPr>
        <p:txBody>
          <a:bodyPr wrap="square">
            <a:spAutoFit/>
          </a:bodyPr>
          <a:lstStyle/>
          <a:p>
            <a:pPr algn="ctr"/>
            <a:r>
              <a:rPr lang="en-GB" sz="6600" b="1" dirty="0">
                <a:solidFill>
                  <a:schemeClr val="bg1"/>
                </a:solidFill>
                <a:latin typeface="Arial" panose="020B0604020202020204" pitchFamily="34" charset="0"/>
                <a:cs typeface="Arial" panose="020B0604020202020204" pitchFamily="34" charset="0"/>
              </a:rPr>
              <a:t>Spotlight On Us</a:t>
            </a:r>
            <a:endParaRPr lang="en-GB" sz="4000" b="1" dirty="0">
              <a:solidFill>
                <a:schemeClr val="bg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A2BF762-6F3F-FEE6-4BCD-A0F0191E4FAE}"/>
              </a:ext>
            </a:extLst>
          </p:cNvPr>
          <p:cNvSpPr>
            <a:spLocks noGrp="1"/>
          </p:cNvSpPr>
          <p:nvPr>
            <p:ph type="sldNum" sz="quarter" idx="10"/>
          </p:nvPr>
        </p:nvSpPr>
        <p:spPr/>
        <p:txBody>
          <a:bodyPr/>
          <a:lstStyle/>
          <a:p>
            <a:fld id="{076E9007-34A8-D547-BE4D-AF25580C3FB5}" type="slidenum">
              <a:rPr lang="en-GB" smtClean="0"/>
              <a:pPr/>
              <a:t>5</a:t>
            </a:fld>
            <a:endParaRPr lang="en-GB" dirty="0"/>
          </a:p>
        </p:txBody>
      </p:sp>
    </p:spTree>
    <p:extLst>
      <p:ext uri="{BB962C8B-B14F-4D97-AF65-F5344CB8AC3E}">
        <p14:creationId xmlns:p14="http://schemas.microsoft.com/office/powerpoint/2010/main" val="60005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B59FE-34AE-DD00-394F-C4413D2AB89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8F7C65B-215B-C4C9-ED11-4E6076BC43B0}"/>
              </a:ext>
            </a:extLst>
          </p:cNvPr>
          <p:cNvSpPr>
            <a:spLocks noGrp="1"/>
          </p:cNvSpPr>
          <p:nvPr>
            <p:ph type="sldNum" sz="quarter" idx="10"/>
          </p:nvPr>
        </p:nvSpPr>
        <p:spPr/>
        <p:txBody>
          <a:bodyPr/>
          <a:lstStyle/>
          <a:p>
            <a:fld id="{076E9007-34A8-D547-BE4D-AF25580C3FB5}" type="slidenum">
              <a:rPr lang="en-GB" smtClean="0"/>
              <a:pPr/>
              <a:t>6</a:t>
            </a:fld>
            <a:endParaRPr lang="en-GB" dirty="0"/>
          </a:p>
        </p:txBody>
      </p:sp>
      <p:sp>
        <p:nvSpPr>
          <p:cNvPr id="2" name="TextBox 1">
            <a:extLst>
              <a:ext uri="{FF2B5EF4-FFF2-40B4-BE49-F238E27FC236}">
                <a16:creationId xmlns:a16="http://schemas.microsoft.com/office/drawing/2014/main" id="{0E266540-28ED-59BF-ACA1-053A06CF5C50}"/>
              </a:ext>
            </a:extLst>
          </p:cNvPr>
          <p:cNvSpPr txBox="1"/>
          <p:nvPr/>
        </p:nvSpPr>
        <p:spPr>
          <a:xfrm>
            <a:off x="96818" y="2336017"/>
            <a:ext cx="13571221" cy="4339650"/>
          </a:xfrm>
          <a:prstGeom prst="rect">
            <a:avLst/>
          </a:prstGeom>
          <a:noFill/>
        </p:spPr>
        <p:txBody>
          <a:bodyPr wrap="square">
            <a:spAutoFit/>
          </a:bodyPr>
          <a:lstStyle/>
          <a:p>
            <a:r>
              <a:rPr lang="en-GB" sz="13800" b="1" dirty="0">
                <a:solidFill>
                  <a:schemeClr val="bg1"/>
                </a:solidFill>
                <a:latin typeface="Arial" panose="020B0604020202020204" pitchFamily="34" charset="0"/>
                <a:cs typeface="Arial" panose="020B0604020202020204" pitchFamily="34" charset="0"/>
              </a:rPr>
              <a:t>Our</a:t>
            </a:r>
          </a:p>
          <a:p>
            <a:r>
              <a:rPr lang="en-GB" sz="13800" b="1" dirty="0">
                <a:solidFill>
                  <a:schemeClr val="bg1"/>
                </a:solidFill>
                <a:latin typeface="Arial" panose="020B0604020202020204" pitchFamily="34" charset="0"/>
                <a:cs typeface="Arial" panose="020B0604020202020204" pitchFamily="34" charset="0"/>
              </a:rPr>
              <a:t>Colleagues</a:t>
            </a:r>
          </a:p>
        </p:txBody>
      </p:sp>
    </p:spTree>
    <p:extLst>
      <p:ext uri="{BB962C8B-B14F-4D97-AF65-F5344CB8AC3E}">
        <p14:creationId xmlns:p14="http://schemas.microsoft.com/office/powerpoint/2010/main" val="8353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2">
            <a:extLst>
              <a:ext uri="{FF2B5EF4-FFF2-40B4-BE49-F238E27FC236}">
                <a16:creationId xmlns:a16="http://schemas.microsoft.com/office/drawing/2014/main" id="{1DB5B9F9-E311-7839-F566-E3F59673AE39}"/>
              </a:ext>
            </a:extLst>
          </p:cNvPr>
          <p:cNvSpPr/>
          <p:nvPr/>
        </p:nvSpPr>
        <p:spPr>
          <a:xfrm rot="16200000">
            <a:off x="815340" y="2376798"/>
            <a:ext cx="2160000" cy="2160000"/>
          </a:xfrm>
          <a:prstGeom prst="triangle">
            <a:avLst/>
          </a:prstGeom>
          <a:solidFill>
            <a:srgbClr val="CBB9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67E32C78-41C3-5777-6DE2-F79BBCC40F84}"/>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Welcome New Colleagues</a:t>
            </a:r>
          </a:p>
        </p:txBody>
      </p:sp>
      <p:sp>
        <p:nvSpPr>
          <p:cNvPr id="21" name="Triangle 20">
            <a:extLst>
              <a:ext uri="{FF2B5EF4-FFF2-40B4-BE49-F238E27FC236}">
                <a16:creationId xmlns:a16="http://schemas.microsoft.com/office/drawing/2014/main" id="{85BD720A-C643-F9F9-B869-60DC990CEC84}"/>
              </a:ext>
            </a:extLst>
          </p:cNvPr>
          <p:cNvSpPr/>
          <p:nvPr/>
        </p:nvSpPr>
        <p:spPr>
          <a:xfrm rot="16200000">
            <a:off x="6212614" y="2331824"/>
            <a:ext cx="2160000" cy="2160000"/>
          </a:xfrm>
          <a:prstGeom prst="triangle">
            <a:avLst/>
          </a:prstGeom>
          <a:solidFill>
            <a:srgbClr val="8CD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Slide Number Placeholder 26">
            <a:extLst>
              <a:ext uri="{FF2B5EF4-FFF2-40B4-BE49-F238E27FC236}">
                <a16:creationId xmlns:a16="http://schemas.microsoft.com/office/drawing/2014/main" id="{BA1C806D-7236-B5CD-1058-6DDDF796741C}"/>
              </a:ext>
            </a:extLst>
          </p:cNvPr>
          <p:cNvSpPr>
            <a:spLocks noGrp="1"/>
          </p:cNvSpPr>
          <p:nvPr>
            <p:ph type="sldNum" sz="quarter" idx="10"/>
          </p:nvPr>
        </p:nvSpPr>
        <p:spPr/>
        <p:txBody>
          <a:bodyPr/>
          <a:lstStyle/>
          <a:p>
            <a:fld id="{076E9007-34A8-D547-BE4D-AF25580C3FB5}" type="slidenum">
              <a:rPr lang="en-GB" smtClean="0"/>
              <a:pPr/>
              <a:t>7</a:t>
            </a:fld>
            <a:endParaRPr lang="en-GB" dirty="0"/>
          </a:p>
        </p:txBody>
      </p:sp>
      <p:sp>
        <p:nvSpPr>
          <p:cNvPr id="4" name="TextBox 3">
            <a:extLst>
              <a:ext uri="{FF2B5EF4-FFF2-40B4-BE49-F238E27FC236}">
                <a16:creationId xmlns:a16="http://schemas.microsoft.com/office/drawing/2014/main" id="{ADBCAF71-C3CD-4573-C816-6448E9B25E24}"/>
              </a:ext>
            </a:extLst>
          </p:cNvPr>
          <p:cNvSpPr txBox="1"/>
          <p:nvPr/>
        </p:nvSpPr>
        <p:spPr>
          <a:xfrm>
            <a:off x="3070378" y="2326515"/>
            <a:ext cx="3176079" cy="3416320"/>
          </a:xfrm>
          <a:prstGeom prst="rect">
            <a:avLst/>
          </a:prstGeom>
          <a:noFill/>
        </p:spPr>
        <p:txBody>
          <a:bodyPr wrap="square" rtlCol="0">
            <a:spAutoFit/>
          </a:bodyPr>
          <a:lstStyle/>
          <a:p>
            <a:r>
              <a:rPr lang="en-GB" sz="2400" dirty="0">
                <a:solidFill>
                  <a:srgbClr val="00325E"/>
                </a:solidFill>
              </a:rPr>
              <a:t>Jo Preston, Head of Partnerships – Retail</a:t>
            </a:r>
          </a:p>
          <a:p>
            <a:endParaRPr lang="en-GB" sz="2400" dirty="0">
              <a:solidFill>
                <a:srgbClr val="00325E"/>
              </a:solidFill>
            </a:endParaRPr>
          </a:p>
          <a:p>
            <a:r>
              <a:rPr lang="en-GB" sz="2400" dirty="0">
                <a:solidFill>
                  <a:srgbClr val="00325E"/>
                </a:solidFill>
              </a:rPr>
              <a:t>Rodrigo Felix, Senior Designer</a:t>
            </a:r>
          </a:p>
          <a:p>
            <a:endParaRPr lang="en-GB" sz="2400" dirty="0">
              <a:solidFill>
                <a:srgbClr val="00325E"/>
              </a:solidFill>
            </a:endParaRPr>
          </a:p>
          <a:p>
            <a:r>
              <a:rPr lang="en-GB" sz="2400" dirty="0">
                <a:solidFill>
                  <a:srgbClr val="00325E"/>
                </a:solidFill>
              </a:rPr>
              <a:t>Oliver Finney, Business Growth Manager</a:t>
            </a:r>
          </a:p>
        </p:txBody>
      </p:sp>
      <p:sp>
        <p:nvSpPr>
          <p:cNvPr id="2" name="TextBox 1">
            <a:extLst>
              <a:ext uri="{FF2B5EF4-FFF2-40B4-BE49-F238E27FC236}">
                <a16:creationId xmlns:a16="http://schemas.microsoft.com/office/drawing/2014/main" id="{A249FC28-AAB7-0846-5BA1-F4962225EFFA}"/>
              </a:ext>
            </a:extLst>
          </p:cNvPr>
          <p:cNvSpPr txBox="1"/>
          <p:nvPr/>
        </p:nvSpPr>
        <p:spPr>
          <a:xfrm>
            <a:off x="8595380" y="1952207"/>
            <a:ext cx="3176079" cy="4524315"/>
          </a:xfrm>
          <a:prstGeom prst="rect">
            <a:avLst/>
          </a:prstGeom>
          <a:noFill/>
        </p:spPr>
        <p:txBody>
          <a:bodyPr wrap="square" rtlCol="0">
            <a:spAutoFit/>
          </a:bodyPr>
          <a:lstStyle/>
          <a:p>
            <a:r>
              <a:rPr lang="en-GB" sz="2400" dirty="0">
                <a:solidFill>
                  <a:srgbClr val="00325E"/>
                </a:solidFill>
              </a:rPr>
              <a:t>Nicholas </a:t>
            </a:r>
            <a:r>
              <a:rPr lang="en-GB" sz="2400" dirty="0" err="1">
                <a:solidFill>
                  <a:srgbClr val="00325E"/>
                </a:solidFill>
              </a:rPr>
              <a:t>McCrone</a:t>
            </a:r>
            <a:r>
              <a:rPr lang="en-GB" sz="2400" dirty="0">
                <a:solidFill>
                  <a:srgbClr val="00325E"/>
                </a:solidFill>
              </a:rPr>
              <a:t>, Account Manager</a:t>
            </a:r>
          </a:p>
          <a:p>
            <a:endParaRPr lang="en-GB" sz="2400" dirty="0">
              <a:solidFill>
                <a:srgbClr val="00325E"/>
              </a:solidFill>
            </a:endParaRPr>
          </a:p>
          <a:p>
            <a:r>
              <a:rPr lang="en-GB" sz="2400" dirty="0">
                <a:solidFill>
                  <a:srgbClr val="00325E"/>
                </a:solidFill>
              </a:rPr>
              <a:t>Harrison </a:t>
            </a:r>
            <a:r>
              <a:rPr lang="en-GB" sz="2400" dirty="0" err="1">
                <a:solidFill>
                  <a:srgbClr val="00325E"/>
                </a:solidFill>
              </a:rPr>
              <a:t>Fogden</a:t>
            </a:r>
            <a:r>
              <a:rPr lang="en-GB" sz="2400" dirty="0">
                <a:solidFill>
                  <a:srgbClr val="00325E"/>
                </a:solidFill>
              </a:rPr>
              <a:t>, Technician Digital Hardware</a:t>
            </a:r>
          </a:p>
          <a:p>
            <a:endParaRPr lang="en-GB" sz="2400" dirty="0">
              <a:solidFill>
                <a:srgbClr val="00325E"/>
              </a:solidFill>
            </a:endParaRPr>
          </a:p>
          <a:p>
            <a:r>
              <a:rPr lang="en-GB" sz="2400" dirty="0">
                <a:solidFill>
                  <a:srgbClr val="00325E"/>
                </a:solidFill>
              </a:rPr>
              <a:t>Michael Chan, Financial Accountant</a:t>
            </a:r>
          </a:p>
          <a:p>
            <a:endParaRPr lang="en-GB" sz="2400" dirty="0">
              <a:solidFill>
                <a:srgbClr val="00325E"/>
              </a:solidFill>
            </a:endParaRPr>
          </a:p>
          <a:p>
            <a:r>
              <a:rPr lang="en-GB" sz="2400" dirty="0">
                <a:solidFill>
                  <a:srgbClr val="00325E"/>
                </a:solidFill>
              </a:rPr>
              <a:t>Chen Yang, Project Manager</a:t>
            </a:r>
          </a:p>
        </p:txBody>
      </p:sp>
    </p:spTree>
    <p:extLst>
      <p:ext uri="{BB962C8B-B14F-4D97-AF65-F5344CB8AC3E}">
        <p14:creationId xmlns:p14="http://schemas.microsoft.com/office/powerpoint/2010/main" val="55330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2">
            <a:extLst>
              <a:ext uri="{FF2B5EF4-FFF2-40B4-BE49-F238E27FC236}">
                <a16:creationId xmlns:a16="http://schemas.microsoft.com/office/drawing/2014/main" id="{1DB5B9F9-E311-7839-F566-E3F59673AE39}"/>
              </a:ext>
            </a:extLst>
          </p:cNvPr>
          <p:cNvSpPr/>
          <p:nvPr/>
        </p:nvSpPr>
        <p:spPr>
          <a:xfrm rot="16200000">
            <a:off x="815340" y="2376798"/>
            <a:ext cx="2160000" cy="2160000"/>
          </a:xfrm>
          <a:prstGeom prst="triangle">
            <a:avLst/>
          </a:prstGeom>
          <a:solidFill>
            <a:srgbClr val="CBB9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7E32C78-41C3-5777-6DE2-F79BBCC40F84}"/>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Welcome New Colleagues</a:t>
            </a:r>
          </a:p>
        </p:txBody>
      </p:sp>
      <p:sp>
        <p:nvSpPr>
          <p:cNvPr id="21" name="Triangle 20">
            <a:extLst>
              <a:ext uri="{FF2B5EF4-FFF2-40B4-BE49-F238E27FC236}">
                <a16:creationId xmlns:a16="http://schemas.microsoft.com/office/drawing/2014/main" id="{85BD720A-C643-F9F9-B869-60DC990CEC84}"/>
              </a:ext>
            </a:extLst>
          </p:cNvPr>
          <p:cNvSpPr/>
          <p:nvPr/>
        </p:nvSpPr>
        <p:spPr>
          <a:xfrm rot="16200000">
            <a:off x="6212614" y="2331824"/>
            <a:ext cx="2160000" cy="2160000"/>
          </a:xfrm>
          <a:prstGeom prst="triangle">
            <a:avLst/>
          </a:prstGeom>
          <a:solidFill>
            <a:srgbClr val="8CD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Slide Number Placeholder 26">
            <a:extLst>
              <a:ext uri="{FF2B5EF4-FFF2-40B4-BE49-F238E27FC236}">
                <a16:creationId xmlns:a16="http://schemas.microsoft.com/office/drawing/2014/main" id="{BA1C806D-7236-B5CD-1058-6DDDF796741C}"/>
              </a:ext>
            </a:extLst>
          </p:cNvPr>
          <p:cNvSpPr>
            <a:spLocks noGrp="1"/>
          </p:cNvSpPr>
          <p:nvPr>
            <p:ph type="sldNum" sz="quarter" idx="10"/>
          </p:nvPr>
        </p:nvSpPr>
        <p:spPr/>
        <p:txBody>
          <a:bodyPr/>
          <a:lstStyle/>
          <a:p>
            <a:fld id="{076E9007-34A8-D547-BE4D-AF25580C3FB5}" type="slidenum">
              <a:rPr lang="en-GB" smtClean="0"/>
              <a:pPr/>
              <a:t>8</a:t>
            </a:fld>
            <a:endParaRPr lang="en-GB"/>
          </a:p>
        </p:txBody>
      </p:sp>
      <p:sp>
        <p:nvSpPr>
          <p:cNvPr id="4" name="TextBox 3">
            <a:extLst>
              <a:ext uri="{FF2B5EF4-FFF2-40B4-BE49-F238E27FC236}">
                <a16:creationId xmlns:a16="http://schemas.microsoft.com/office/drawing/2014/main" id="{ADBCAF71-C3CD-4573-C816-6448E9B25E24}"/>
              </a:ext>
            </a:extLst>
          </p:cNvPr>
          <p:cNvSpPr txBox="1"/>
          <p:nvPr/>
        </p:nvSpPr>
        <p:spPr>
          <a:xfrm>
            <a:off x="3084230" y="2302635"/>
            <a:ext cx="3176079" cy="3785652"/>
          </a:xfrm>
          <a:prstGeom prst="rect">
            <a:avLst/>
          </a:prstGeom>
          <a:noFill/>
        </p:spPr>
        <p:txBody>
          <a:bodyPr wrap="square" rtlCol="0">
            <a:spAutoFit/>
          </a:bodyPr>
          <a:lstStyle/>
          <a:p>
            <a:r>
              <a:rPr lang="en-GB" sz="2400" dirty="0">
                <a:solidFill>
                  <a:srgbClr val="00325E"/>
                </a:solidFill>
              </a:rPr>
              <a:t>Lou-Ann </a:t>
            </a:r>
            <a:r>
              <a:rPr lang="en-GB" sz="2400" dirty="0" err="1">
                <a:solidFill>
                  <a:srgbClr val="00325E"/>
                </a:solidFill>
              </a:rPr>
              <a:t>Beneton</a:t>
            </a:r>
            <a:r>
              <a:rPr lang="en-GB" sz="2400" dirty="0">
                <a:solidFill>
                  <a:srgbClr val="00325E"/>
                </a:solidFill>
              </a:rPr>
              <a:t>, Marketing and Insight Executive</a:t>
            </a:r>
          </a:p>
          <a:p>
            <a:endParaRPr lang="en-GB" sz="2400" dirty="0">
              <a:solidFill>
                <a:srgbClr val="00325E"/>
              </a:solidFill>
            </a:endParaRPr>
          </a:p>
          <a:p>
            <a:r>
              <a:rPr lang="en-GB" sz="2400" dirty="0">
                <a:solidFill>
                  <a:srgbClr val="00325E"/>
                </a:solidFill>
              </a:rPr>
              <a:t>Vaishnavi Padmanabhan, Finance Analyst</a:t>
            </a:r>
          </a:p>
          <a:p>
            <a:endParaRPr lang="en-GB" sz="2400" dirty="0">
              <a:solidFill>
                <a:srgbClr val="00325E"/>
              </a:solidFill>
            </a:endParaRPr>
          </a:p>
          <a:p>
            <a:r>
              <a:rPr lang="en-GB" sz="2400" dirty="0" err="1">
                <a:solidFill>
                  <a:srgbClr val="00325E"/>
                </a:solidFill>
              </a:rPr>
              <a:t>Ryah</a:t>
            </a:r>
            <a:r>
              <a:rPr lang="en-GB" sz="2400" dirty="0">
                <a:solidFill>
                  <a:srgbClr val="00325E"/>
                </a:solidFill>
              </a:rPr>
              <a:t> Doherty, Account Manager</a:t>
            </a:r>
          </a:p>
        </p:txBody>
      </p:sp>
      <p:sp>
        <p:nvSpPr>
          <p:cNvPr id="2" name="TextBox 1">
            <a:extLst>
              <a:ext uri="{FF2B5EF4-FFF2-40B4-BE49-F238E27FC236}">
                <a16:creationId xmlns:a16="http://schemas.microsoft.com/office/drawing/2014/main" id="{A249FC28-AAB7-0846-5BA1-F4962225EFFA}"/>
              </a:ext>
            </a:extLst>
          </p:cNvPr>
          <p:cNvSpPr txBox="1"/>
          <p:nvPr/>
        </p:nvSpPr>
        <p:spPr>
          <a:xfrm>
            <a:off x="8595380" y="2228474"/>
            <a:ext cx="3176079" cy="3785652"/>
          </a:xfrm>
          <a:prstGeom prst="rect">
            <a:avLst/>
          </a:prstGeom>
          <a:noFill/>
        </p:spPr>
        <p:txBody>
          <a:bodyPr wrap="square" rtlCol="0">
            <a:spAutoFit/>
          </a:bodyPr>
          <a:lstStyle/>
          <a:p>
            <a:r>
              <a:rPr lang="en-GB" sz="2400" dirty="0">
                <a:solidFill>
                  <a:srgbClr val="00325E"/>
                </a:solidFill>
              </a:rPr>
              <a:t>Olivia </a:t>
            </a:r>
            <a:r>
              <a:rPr lang="en-GB" sz="2400" dirty="0" err="1">
                <a:solidFill>
                  <a:srgbClr val="00325E"/>
                </a:solidFill>
              </a:rPr>
              <a:t>Coxon</a:t>
            </a:r>
            <a:r>
              <a:rPr lang="en-GB" sz="2400" dirty="0">
                <a:solidFill>
                  <a:srgbClr val="00325E"/>
                </a:solidFill>
              </a:rPr>
              <a:t>, Programmatic Account Manager</a:t>
            </a:r>
          </a:p>
          <a:p>
            <a:endParaRPr lang="en-GB" sz="2400" dirty="0">
              <a:solidFill>
                <a:srgbClr val="00325E"/>
              </a:solidFill>
            </a:endParaRPr>
          </a:p>
          <a:p>
            <a:r>
              <a:rPr lang="en-GB" sz="2400" dirty="0">
                <a:solidFill>
                  <a:srgbClr val="00325E"/>
                </a:solidFill>
              </a:rPr>
              <a:t>Vinod </a:t>
            </a:r>
            <a:r>
              <a:rPr lang="en-GB" sz="2400" dirty="0" err="1">
                <a:solidFill>
                  <a:srgbClr val="00325E"/>
                </a:solidFill>
              </a:rPr>
              <a:t>Varsani</a:t>
            </a:r>
            <a:r>
              <a:rPr lang="en-GB" sz="2400" dirty="0">
                <a:solidFill>
                  <a:srgbClr val="00325E"/>
                </a:solidFill>
              </a:rPr>
              <a:t>, Service Delivery Field Analyst</a:t>
            </a:r>
          </a:p>
          <a:p>
            <a:endParaRPr lang="en-GB" sz="2400" dirty="0">
              <a:solidFill>
                <a:srgbClr val="00325E"/>
              </a:solidFill>
            </a:endParaRPr>
          </a:p>
          <a:p>
            <a:r>
              <a:rPr lang="en-GB" sz="2400" dirty="0">
                <a:solidFill>
                  <a:srgbClr val="00325E"/>
                </a:solidFill>
              </a:rPr>
              <a:t>Jack Freshwater, Account Director</a:t>
            </a:r>
          </a:p>
        </p:txBody>
      </p:sp>
    </p:spTree>
    <p:extLst>
      <p:ext uri="{BB962C8B-B14F-4D97-AF65-F5344CB8AC3E}">
        <p14:creationId xmlns:p14="http://schemas.microsoft.com/office/powerpoint/2010/main" val="105348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E32C78-41C3-5777-6DE2-F79BBCC40F84}"/>
              </a:ext>
            </a:extLst>
          </p:cNvPr>
          <p:cNvSpPr txBox="1"/>
          <p:nvPr/>
        </p:nvSpPr>
        <p:spPr>
          <a:xfrm>
            <a:off x="158516" y="1244321"/>
            <a:ext cx="8436864" cy="707886"/>
          </a:xfrm>
          <a:prstGeom prst="rect">
            <a:avLst/>
          </a:prstGeom>
          <a:noFill/>
        </p:spPr>
        <p:txBody>
          <a:bodyPr wrap="square">
            <a:spAutoFit/>
          </a:bodyPr>
          <a:lstStyle/>
          <a:p>
            <a:r>
              <a:rPr lang="en-GB" sz="4000" b="1" dirty="0">
                <a:solidFill>
                  <a:srgbClr val="00325E"/>
                </a:solidFill>
                <a:latin typeface="Arial" panose="020B0604020202020204" pitchFamily="34" charset="0"/>
                <a:cs typeface="Arial" panose="020B0604020202020204" pitchFamily="34" charset="0"/>
              </a:rPr>
              <a:t>Anniversaries</a:t>
            </a:r>
          </a:p>
        </p:txBody>
      </p:sp>
      <p:sp>
        <p:nvSpPr>
          <p:cNvPr id="7" name="Triangle 23">
            <a:extLst>
              <a:ext uri="{FF2B5EF4-FFF2-40B4-BE49-F238E27FC236}">
                <a16:creationId xmlns:a16="http://schemas.microsoft.com/office/drawing/2014/main" id="{14370F62-CE1B-3A0D-DA26-8651A0E6FA0B}"/>
              </a:ext>
            </a:extLst>
          </p:cNvPr>
          <p:cNvSpPr/>
          <p:nvPr/>
        </p:nvSpPr>
        <p:spPr>
          <a:xfrm rot="16200000">
            <a:off x="818622" y="2393379"/>
            <a:ext cx="2160000" cy="2160000"/>
          </a:xfrm>
          <a:prstGeom prst="triangle">
            <a:avLst/>
          </a:prstGeom>
          <a:solidFill>
            <a:srgbClr val="8CD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lide Number Placeholder 26">
            <a:extLst>
              <a:ext uri="{FF2B5EF4-FFF2-40B4-BE49-F238E27FC236}">
                <a16:creationId xmlns:a16="http://schemas.microsoft.com/office/drawing/2014/main" id="{BA1C806D-7236-B5CD-1058-6DDDF796741C}"/>
              </a:ext>
            </a:extLst>
          </p:cNvPr>
          <p:cNvSpPr>
            <a:spLocks noGrp="1"/>
          </p:cNvSpPr>
          <p:nvPr>
            <p:ph type="sldNum" sz="quarter" idx="10"/>
          </p:nvPr>
        </p:nvSpPr>
        <p:spPr/>
        <p:txBody>
          <a:bodyPr/>
          <a:lstStyle/>
          <a:p>
            <a:fld id="{076E9007-34A8-D547-BE4D-AF25580C3FB5}" type="slidenum">
              <a:rPr lang="en-GB" smtClean="0"/>
              <a:pPr/>
              <a:t>9</a:t>
            </a:fld>
            <a:endParaRPr lang="en-GB"/>
          </a:p>
        </p:txBody>
      </p:sp>
      <p:sp>
        <p:nvSpPr>
          <p:cNvPr id="2" name="TextBox 1">
            <a:extLst>
              <a:ext uri="{FF2B5EF4-FFF2-40B4-BE49-F238E27FC236}">
                <a16:creationId xmlns:a16="http://schemas.microsoft.com/office/drawing/2014/main" id="{560B5F73-AA9A-FB01-EC7E-F8D1AC687753}"/>
              </a:ext>
            </a:extLst>
          </p:cNvPr>
          <p:cNvSpPr txBox="1"/>
          <p:nvPr/>
        </p:nvSpPr>
        <p:spPr>
          <a:xfrm>
            <a:off x="818622" y="3242547"/>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1 year</a:t>
            </a:r>
          </a:p>
        </p:txBody>
      </p:sp>
      <p:sp>
        <p:nvSpPr>
          <p:cNvPr id="8" name="TextBox 7">
            <a:extLst>
              <a:ext uri="{FF2B5EF4-FFF2-40B4-BE49-F238E27FC236}">
                <a16:creationId xmlns:a16="http://schemas.microsoft.com/office/drawing/2014/main" id="{BE6FA57A-FBBF-F10D-B05C-068441CFECF4}"/>
              </a:ext>
            </a:extLst>
          </p:cNvPr>
          <p:cNvSpPr txBox="1"/>
          <p:nvPr/>
        </p:nvSpPr>
        <p:spPr>
          <a:xfrm>
            <a:off x="3300302" y="2159118"/>
            <a:ext cx="2989179" cy="3785652"/>
          </a:xfrm>
          <a:prstGeom prst="rect">
            <a:avLst/>
          </a:prstGeom>
          <a:noFill/>
        </p:spPr>
        <p:txBody>
          <a:bodyPr wrap="square" rtlCol="0">
            <a:spAutoFit/>
          </a:bodyPr>
          <a:lstStyle/>
          <a:p>
            <a:r>
              <a:rPr lang="en-GB" sz="2400" dirty="0">
                <a:solidFill>
                  <a:srgbClr val="00325E"/>
                </a:solidFill>
              </a:rPr>
              <a:t>Emma </a:t>
            </a:r>
            <a:r>
              <a:rPr lang="en-GB" sz="2400" dirty="0" err="1">
                <a:solidFill>
                  <a:srgbClr val="00325E"/>
                </a:solidFill>
              </a:rPr>
              <a:t>Rowson</a:t>
            </a:r>
            <a:r>
              <a:rPr lang="en-GB" sz="2400" dirty="0">
                <a:solidFill>
                  <a:srgbClr val="00325E"/>
                </a:solidFill>
              </a:rPr>
              <a:t>, Marketing Communications Manager</a:t>
            </a:r>
          </a:p>
          <a:p>
            <a:endParaRPr lang="en-GB" sz="2400" dirty="0">
              <a:solidFill>
                <a:srgbClr val="00325E"/>
              </a:solidFill>
            </a:endParaRPr>
          </a:p>
          <a:p>
            <a:r>
              <a:rPr lang="en-GB" sz="2400" dirty="0">
                <a:solidFill>
                  <a:srgbClr val="00325E"/>
                </a:solidFill>
              </a:rPr>
              <a:t>Mandeep </a:t>
            </a:r>
            <a:r>
              <a:rPr lang="en-GB" sz="2400" dirty="0" err="1">
                <a:solidFill>
                  <a:srgbClr val="00325E"/>
                </a:solidFill>
              </a:rPr>
              <a:t>Khatkar</a:t>
            </a:r>
            <a:r>
              <a:rPr lang="en-GB" sz="2400" dirty="0">
                <a:solidFill>
                  <a:srgbClr val="00325E"/>
                </a:solidFill>
              </a:rPr>
              <a:t>, Head of Insight</a:t>
            </a:r>
          </a:p>
          <a:p>
            <a:endParaRPr lang="en-GB" sz="2400" dirty="0">
              <a:solidFill>
                <a:srgbClr val="00325E"/>
              </a:solidFill>
            </a:endParaRPr>
          </a:p>
          <a:p>
            <a:r>
              <a:rPr lang="en-GB" sz="2400" dirty="0">
                <a:solidFill>
                  <a:srgbClr val="00325E"/>
                </a:solidFill>
              </a:rPr>
              <a:t>Andy </a:t>
            </a:r>
            <a:r>
              <a:rPr lang="en-GB" sz="2400" dirty="0" err="1">
                <a:solidFill>
                  <a:srgbClr val="00325E"/>
                </a:solidFill>
              </a:rPr>
              <a:t>Slizys</a:t>
            </a:r>
            <a:r>
              <a:rPr lang="en-GB" sz="2400" dirty="0">
                <a:solidFill>
                  <a:srgbClr val="00325E"/>
                </a:solidFill>
              </a:rPr>
              <a:t>, Account Director</a:t>
            </a:r>
          </a:p>
        </p:txBody>
      </p:sp>
      <p:sp>
        <p:nvSpPr>
          <p:cNvPr id="9" name="TextBox 8">
            <a:extLst>
              <a:ext uri="{FF2B5EF4-FFF2-40B4-BE49-F238E27FC236}">
                <a16:creationId xmlns:a16="http://schemas.microsoft.com/office/drawing/2014/main" id="{9790BAFE-6F63-0290-D6DB-D0C6EDF205EA}"/>
              </a:ext>
            </a:extLst>
          </p:cNvPr>
          <p:cNvSpPr txBox="1"/>
          <p:nvPr/>
        </p:nvSpPr>
        <p:spPr>
          <a:xfrm>
            <a:off x="8595380" y="1257388"/>
            <a:ext cx="3222503" cy="4893647"/>
          </a:xfrm>
          <a:prstGeom prst="rect">
            <a:avLst/>
          </a:prstGeom>
          <a:noFill/>
        </p:spPr>
        <p:txBody>
          <a:bodyPr wrap="square" rtlCol="0">
            <a:spAutoFit/>
          </a:bodyPr>
          <a:lstStyle/>
          <a:p>
            <a:r>
              <a:rPr lang="en-GB" sz="2400" dirty="0" err="1">
                <a:solidFill>
                  <a:srgbClr val="00325E"/>
                </a:solidFill>
              </a:rPr>
              <a:t>Hirra</a:t>
            </a:r>
            <a:r>
              <a:rPr lang="en-GB" sz="2400" dirty="0">
                <a:solidFill>
                  <a:srgbClr val="00325E"/>
                </a:solidFill>
              </a:rPr>
              <a:t> </a:t>
            </a:r>
            <a:r>
              <a:rPr lang="en-GB" sz="2400" dirty="0" err="1">
                <a:solidFill>
                  <a:srgbClr val="00325E"/>
                </a:solidFill>
              </a:rPr>
              <a:t>Naghman</a:t>
            </a:r>
            <a:r>
              <a:rPr lang="en-GB" sz="2400" dirty="0">
                <a:solidFill>
                  <a:srgbClr val="00325E"/>
                </a:solidFill>
              </a:rPr>
              <a:t>, Campaign Manager</a:t>
            </a:r>
          </a:p>
          <a:p>
            <a:endParaRPr lang="en-GB" sz="2400" dirty="0">
              <a:solidFill>
                <a:srgbClr val="00325E"/>
              </a:solidFill>
            </a:endParaRPr>
          </a:p>
          <a:p>
            <a:r>
              <a:rPr lang="en-GB" sz="2400" dirty="0" err="1">
                <a:solidFill>
                  <a:srgbClr val="00325E"/>
                </a:solidFill>
              </a:rPr>
              <a:t>Tylaar</a:t>
            </a:r>
            <a:r>
              <a:rPr lang="en-GB" sz="2400" dirty="0">
                <a:solidFill>
                  <a:srgbClr val="00325E"/>
                </a:solidFill>
              </a:rPr>
              <a:t> Haran, Research &amp; Development Lead</a:t>
            </a:r>
          </a:p>
          <a:p>
            <a:endParaRPr lang="en-GB" sz="2400" dirty="0">
              <a:solidFill>
                <a:srgbClr val="00325E"/>
              </a:solidFill>
            </a:endParaRPr>
          </a:p>
          <a:p>
            <a:r>
              <a:rPr lang="en-GB" sz="2400" dirty="0">
                <a:solidFill>
                  <a:srgbClr val="00325E"/>
                </a:solidFill>
              </a:rPr>
              <a:t>Dipti Ranjan, Senior Finance Administrator</a:t>
            </a:r>
          </a:p>
          <a:p>
            <a:endParaRPr lang="en-GB" sz="2400" dirty="0">
              <a:solidFill>
                <a:srgbClr val="00325E"/>
              </a:solidFill>
            </a:endParaRPr>
          </a:p>
          <a:p>
            <a:r>
              <a:rPr lang="en-GB" sz="2400" dirty="0" err="1">
                <a:solidFill>
                  <a:srgbClr val="00325E"/>
                </a:solidFill>
              </a:rPr>
              <a:t>Khereena</a:t>
            </a:r>
            <a:r>
              <a:rPr lang="en-GB" sz="2400" dirty="0">
                <a:solidFill>
                  <a:srgbClr val="00325E"/>
                </a:solidFill>
              </a:rPr>
              <a:t> Wilson, Operations Manager</a:t>
            </a:r>
          </a:p>
          <a:p>
            <a:endParaRPr lang="en-GB" sz="2400" dirty="0">
              <a:solidFill>
                <a:srgbClr val="00325E"/>
              </a:solidFill>
            </a:endParaRPr>
          </a:p>
        </p:txBody>
      </p:sp>
      <p:sp>
        <p:nvSpPr>
          <p:cNvPr id="3" name="Triangle 23">
            <a:extLst>
              <a:ext uri="{FF2B5EF4-FFF2-40B4-BE49-F238E27FC236}">
                <a16:creationId xmlns:a16="http://schemas.microsoft.com/office/drawing/2014/main" id="{1B165687-235C-E45D-0ADF-478E74F4FF2B}"/>
              </a:ext>
            </a:extLst>
          </p:cNvPr>
          <p:cNvSpPr/>
          <p:nvPr/>
        </p:nvSpPr>
        <p:spPr>
          <a:xfrm rot="16200000">
            <a:off x="6174659" y="2393379"/>
            <a:ext cx="2160000" cy="2160000"/>
          </a:xfrm>
          <a:prstGeom prst="triangle">
            <a:avLst/>
          </a:prstGeom>
          <a:solidFill>
            <a:srgbClr val="8CD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58D03A9-AB45-0926-0E96-E272B8766F25}"/>
              </a:ext>
            </a:extLst>
          </p:cNvPr>
          <p:cNvSpPr txBox="1"/>
          <p:nvPr/>
        </p:nvSpPr>
        <p:spPr>
          <a:xfrm>
            <a:off x="6174659" y="3242547"/>
            <a:ext cx="2389946" cy="461665"/>
          </a:xfrm>
          <a:prstGeom prst="rect">
            <a:avLst/>
          </a:prstGeom>
          <a:noFill/>
        </p:spPr>
        <p:txBody>
          <a:bodyPr wrap="square">
            <a:spAutoFit/>
          </a:bodyPr>
          <a:lstStyle/>
          <a:p>
            <a:pPr algn="ctr"/>
            <a:r>
              <a:rPr lang="en-GB" sz="2400" b="1" dirty="0">
                <a:solidFill>
                  <a:schemeClr val="bg1"/>
                </a:solidFill>
                <a:latin typeface="Arial" panose="020B0604020202020204" pitchFamily="34" charset="0"/>
                <a:cs typeface="Arial" panose="020B0604020202020204" pitchFamily="34" charset="0"/>
              </a:rPr>
              <a:t>1 year</a:t>
            </a:r>
          </a:p>
        </p:txBody>
      </p:sp>
    </p:spTree>
    <p:extLst>
      <p:ext uri="{BB962C8B-B14F-4D97-AF65-F5344CB8AC3E}">
        <p14:creationId xmlns:p14="http://schemas.microsoft.com/office/powerpoint/2010/main" val="3793665297"/>
      </p:ext>
    </p:extLst>
  </p:cSld>
  <p:clrMapOvr>
    <a:masterClrMapping/>
  </p:clrMapOvr>
</p:sld>
</file>

<file path=ppt/theme/theme1.xml><?xml version="1.0" encoding="utf-8"?>
<a:theme xmlns:a="http://schemas.openxmlformats.org/drawingml/2006/main" name="JCDecaux_Theme_2018">
  <a:themeElements>
    <a:clrScheme name="JCD_TEMPLATE_201819">
      <a:dk1>
        <a:srgbClr val="000000"/>
      </a:dk1>
      <a:lt1>
        <a:srgbClr val="FFFFFF"/>
      </a:lt1>
      <a:dk2>
        <a:srgbClr val="00335B"/>
      </a:dk2>
      <a:lt2>
        <a:srgbClr val="F6F3F1"/>
      </a:lt2>
      <a:accent1>
        <a:srgbClr val="00335B"/>
      </a:accent1>
      <a:accent2>
        <a:srgbClr val="169BB2"/>
      </a:accent2>
      <a:accent3>
        <a:srgbClr val="DB2B38"/>
      </a:accent3>
      <a:accent4>
        <a:srgbClr val="F3A712"/>
      </a:accent4>
      <a:accent5>
        <a:srgbClr val="2CA58D"/>
      </a:accent5>
      <a:accent6>
        <a:srgbClr val="737976"/>
      </a:accent6>
      <a:hlink>
        <a:srgbClr val="04345A"/>
      </a:hlink>
      <a:folHlink>
        <a:srgbClr val="239BB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41358</TotalTime>
  <Words>2966</Words>
  <Application>Microsoft Office PowerPoint</Application>
  <PresentationFormat>Widescreen</PresentationFormat>
  <Paragraphs>314</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Symbol</vt:lpstr>
      <vt:lpstr>-apple-system</vt:lpstr>
      <vt:lpstr>Arial</vt:lpstr>
      <vt:lpstr>Calibri</vt:lpstr>
      <vt:lpstr>Segoe UI</vt:lpstr>
      <vt:lpstr>Aptos</vt:lpstr>
      <vt:lpstr>JCDecaux_Theme_2018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Gower, Russell</dc:creator>
  <cp:lastModifiedBy>Beaven, Daisy</cp:lastModifiedBy>
  <cp:revision>399</cp:revision>
  <cp:lastPrinted>2023-06-05T15:59:47Z</cp:lastPrinted>
  <dcterms:created xsi:type="dcterms:W3CDTF">2018-07-03T09:47:01Z</dcterms:created>
  <dcterms:modified xsi:type="dcterms:W3CDTF">2024-07-11T09:40:28Z</dcterms:modified>
</cp:coreProperties>
</file>